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319" r:id="rId3"/>
    <p:sldId id="324" r:id="rId4"/>
    <p:sldId id="318" r:id="rId5"/>
    <p:sldId id="320" r:id="rId6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F5F"/>
    <a:srgbClr val="424242"/>
    <a:srgbClr val="6F6F72"/>
    <a:srgbClr val="6F6F71"/>
    <a:srgbClr val="282828"/>
    <a:srgbClr val="06B268"/>
    <a:srgbClr val="FFE200"/>
    <a:srgbClr val="FF5757"/>
    <a:srgbClr val="99876F"/>
    <a:srgbClr val="CEC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4660"/>
  </p:normalViewPr>
  <p:slideViewPr>
    <p:cSldViewPr snapToGrid="0">
      <p:cViewPr varScale="1">
        <p:scale>
          <a:sx n="38" d="100"/>
          <a:sy n="38" d="100"/>
        </p:scale>
        <p:origin x="2596" y="4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8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280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790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06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475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846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439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15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615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177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4265-2095-4CC9-B3F6-ADFCD31CE355}" type="datetimeFigureOut">
              <a:rPr lang="hu-HU" smtClean="0"/>
              <a:t>2022. 01. 07.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8FDA-88E3-470C-8F2F-6E7A0255F6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DDDBC0-B8B9-4518-97EB-9BD5DD43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38452" r="19856" b="15188"/>
          <a:stretch/>
        </p:blipFill>
        <p:spPr>
          <a:xfrm>
            <a:off x="0" y="-81388"/>
            <a:ext cx="7086601" cy="12320915"/>
          </a:xfrm>
          <a:prstGeom prst="rect">
            <a:avLst/>
          </a:prstGeom>
          <a:solidFill>
            <a:srgbClr val="282828"/>
          </a:solidFill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07F104-C9F2-4415-BAD1-E6C4A4DE2B9C}"/>
              </a:ext>
            </a:extLst>
          </p:cNvPr>
          <p:cNvSpPr/>
          <p:nvPr/>
        </p:nvSpPr>
        <p:spPr>
          <a:xfrm>
            <a:off x="590379" y="726303"/>
            <a:ext cx="5677242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solidFill>
                <a:srgbClr val="92D050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INGATLAN ELEMZÉSI SZAKVÉLEMÉNY</a:t>
            </a:r>
          </a:p>
        </p:txBody>
      </p:sp>
      <p:sp>
        <p:nvSpPr>
          <p:cNvPr id="12" name="Téglalap 1">
            <a:extLst>
              <a:ext uri="{FF2B5EF4-FFF2-40B4-BE49-F238E27FC236}">
                <a16:creationId xmlns:a16="http://schemas.microsoft.com/office/drawing/2014/main" id="{A230C9BB-C18F-4353-B0B6-D530D116E1EF}"/>
              </a:ext>
            </a:extLst>
          </p:cNvPr>
          <p:cNvSpPr/>
          <p:nvPr/>
        </p:nvSpPr>
        <p:spPr>
          <a:xfrm>
            <a:off x="2628899" y="10491190"/>
            <a:ext cx="3760631" cy="75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000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Nemes Roland  </a:t>
            </a:r>
          </a:p>
          <a:p>
            <a:r>
              <a:rPr lang="hu-HU" sz="1000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Ingatlan befektetés elemzési szakértő</a:t>
            </a:r>
          </a:p>
          <a:p>
            <a:r>
              <a:rPr lang="hu-HU" sz="1000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Tel: 06-30-678-1957 </a:t>
            </a:r>
          </a:p>
          <a:p>
            <a:r>
              <a:rPr lang="hu-HU" sz="1000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Email: roland.nemes.investing@gmail.com</a:t>
            </a:r>
          </a:p>
          <a:p>
            <a:r>
              <a:rPr lang="hu-HU" sz="1000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Web: www.ingatlanelemzorendszer.hu</a:t>
            </a:r>
          </a:p>
          <a:p>
            <a:endParaRPr lang="hu-HU" sz="12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2" name="Rectangle 4">
            <a:extLst>
              <a:ext uri="{FF2B5EF4-FFF2-40B4-BE49-F238E27FC236}">
                <a16:creationId xmlns:a16="http://schemas.microsoft.com/office/drawing/2014/main" id="{0458E211-0881-486F-8C04-CD41F9D0998E}"/>
              </a:ext>
            </a:extLst>
          </p:cNvPr>
          <p:cNvSpPr/>
          <p:nvPr/>
        </p:nvSpPr>
        <p:spPr>
          <a:xfrm>
            <a:off x="2562224" y="9124935"/>
            <a:ext cx="1962151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solidFill>
                <a:srgbClr val="92D050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KÉSZÍTETTE: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EF44B3-E84E-485E-8E4E-F64FF63C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30"/>
          <a:stretch/>
        </p:blipFill>
        <p:spPr>
          <a:xfrm>
            <a:off x="1921675" y="10426392"/>
            <a:ext cx="723742" cy="734179"/>
          </a:xfrm>
          <a:prstGeom prst="rect">
            <a:avLst/>
          </a:prstGeom>
        </p:spPr>
      </p:pic>
      <p:sp>
        <p:nvSpPr>
          <p:cNvPr id="113" name="Rectangle 4">
            <a:extLst>
              <a:ext uri="{FF2B5EF4-FFF2-40B4-BE49-F238E27FC236}">
                <a16:creationId xmlns:a16="http://schemas.microsoft.com/office/drawing/2014/main" id="{DF13E230-EAFA-4D3E-A3E0-8B782281FA0F}"/>
              </a:ext>
            </a:extLst>
          </p:cNvPr>
          <p:cNvSpPr/>
          <p:nvPr/>
        </p:nvSpPr>
        <p:spPr>
          <a:xfrm>
            <a:off x="1584662" y="6286336"/>
            <a:ext cx="3798631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solidFill>
                <a:srgbClr val="92D050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INGATLAN ADATAI:</a:t>
            </a:r>
          </a:p>
        </p:txBody>
      </p:sp>
      <p:sp>
        <p:nvSpPr>
          <p:cNvPr id="114" name="Téglalap 1">
            <a:extLst>
              <a:ext uri="{FF2B5EF4-FFF2-40B4-BE49-F238E27FC236}">
                <a16:creationId xmlns:a16="http://schemas.microsoft.com/office/drawing/2014/main" id="{C9BC74CF-62F8-48D7-8ADB-4F998C302309}"/>
              </a:ext>
            </a:extLst>
          </p:cNvPr>
          <p:cNvSpPr/>
          <p:nvPr/>
        </p:nvSpPr>
        <p:spPr>
          <a:xfrm>
            <a:off x="780158" y="7104282"/>
            <a:ext cx="6209730" cy="187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Tárgy: 		1164 Budapest Ostoros utca 58. Családi ház</a:t>
            </a:r>
          </a:p>
          <a:p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ingatlan ára: 	120.000.000 Ft</a:t>
            </a:r>
          </a:p>
          <a:p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Alapterület:	125 m2</a:t>
            </a:r>
          </a:p>
          <a:p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Készült: 		2021.12.08</a:t>
            </a:r>
          </a:p>
          <a:p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3" name="Picture 2" descr="Korábbi számok - Szép Házak Online">
            <a:extLst>
              <a:ext uri="{FF2B5EF4-FFF2-40B4-BE49-F238E27FC236}">
                <a16:creationId xmlns:a16="http://schemas.microsoft.com/office/drawing/2014/main" id="{FF7DA870-C8C3-40FF-9494-5B62AEFB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785"/>
            <a:ext cx="7086601" cy="36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2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DDDBC0-B8B9-4518-97EB-9BD5DD43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38452" r="19856" b="15188"/>
          <a:stretch/>
        </p:blipFill>
        <p:spPr>
          <a:xfrm>
            <a:off x="0" y="-25832"/>
            <a:ext cx="7086601" cy="12320915"/>
          </a:xfrm>
          <a:prstGeom prst="rect">
            <a:avLst/>
          </a:prstGeom>
          <a:solidFill>
            <a:srgbClr val="282828"/>
          </a:solidFill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07F104-C9F2-4415-BAD1-E6C4A4DE2B9C}"/>
              </a:ext>
            </a:extLst>
          </p:cNvPr>
          <p:cNvSpPr/>
          <p:nvPr/>
        </p:nvSpPr>
        <p:spPr>
          <a:xfrm>
            <a:off x="1067547" y="336048"/>
            <a:ext cx="4722906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lakás műszaki állapotának</a:t>
            </a: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ELEMZÉSE</a:t>
            </a:r>
          </a:p>
        </p:txBody>
      </p:sp>
      <p:pic>
        <p:nvPicPr>
          <p:cNvPr id="1029" name="Picture 5" descr="korszerű műszaki megoldások Archives - Page 3 of 6 - Arany-residence  Társashá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111713"/>
            <a:ext cx="3610631" cy="28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6C00FD1-F81D-4A9F-871E-99FAA4F63C46}"/>
              </a:ext>
            </a:extLst>
          </p:cNvPr>
          <p:cNvSpPr/>
          <p:nvPr/>
        </p:nvSpPr>
        <p:spPr>
          <a:xfrm>
            <a:off x="1321883" y="4408559"/>
            <a:ext cx="4211053" cy="587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következő végeredményt hozta:</a:t>
            </a:r>
          </a:p>
        </p:txBody>
      </p:sp>
      <p:sp>
        <p:nvSpPr>
          <p:cNvPr id="11" name="Téglalap 14">
            <a:extLst>
              <a:ext uri="{FF2B5EF4-FFF2-40B4-BE49-F238E27FC236}">
                <a16:creationId xmlns:a16="http://schemas.microsoft.com/office/drawing/2014/main" id="{AA4B987F-5DAA-4DE0-BAA0-A7F65D834A4C}"/>
              </a:ext>
            </a:extLst>
          </p:cNvPr>
          <p:cNvSpPr/>
          <p:nvPr/>
        </p:nvSpPr>
        <p:spPr>
          <a:xfrm>
            <a:off x="1259938" y="5381620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/>
          <a:lstStyle/>
          <a:p>
            <a:r>
              <a:rPr lang="hu-HU" sz="1000" dirty="0"/>
              <a:t>61. MILYEN AZ INGATLAN MŰSZAKI ÁLLAPOTA</a:t>
            </a:r>
          </a:p>
        </p:txBody>
      </p:sp>
      <p:sp>
        <p:nvSpPr>
          <p:cNvPr id="13" name="Téglalap 15">
            <a:extLst>
              <a:ext uri="{FF2B5EF4-FFF2-40B4-BE49-F238E27FC236}">
                <a16:creationId xmlns:a16="http://schemas.microsoft.com/office/drawing/2014/main" id="{A26EB511-C171-459E-9464-76C3E524DF60}"/>
              </a:ext>
            </a:extLst>
          </p:cNvPr>
          <p:cNvSpPr/>
          <p:nvPr/>
        </p:nvSpPr>
        <p:spPr>
          <a:xfrm>
            <a:off x="1253737" y="6031752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r>
              <a:rPr lang="hu-HU" sz="1000" dirty="0"/>
              <a:t>63. MIT KELL FELÚJÍTANI A LAKÁSBAN HELYISÉGENKÉNT</a:t>
            </a:r>
          </a:p>
        </p:txBody>
      </p:sp>
      <p:sp>
        <p:nvSpPr>
          <p:cNvPr id="14" name="Téglalap 19">
            <a:extLst>
              <a:ext uri="{FF2B5EF4-FFF2-40B4-BE49-F238E27FC236}">
                <a16:creationId xmlns:a16="http://schemas.microsoft.com/office/drawing/2014/main" id="{0254B551-A60D-4912-BC45-C7783448DDC2}"/>
              </a:ext>
            </a:extLst>
          </p:cNvPr>
          <p:cNvSpPr/>
          <p:nvPr/>
        </p:nvSpPr>
        <p:spPr>
          <a:xfrm>
            <a:off x="1253737" y="6656118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65. MIT KELL TELJESEN FELÚJÍTANI A LAKÁSBAN?</a:t>
            </a:r>
            <a:endParaRPr lang="hu-HU" sz="1000" dirty="0"/>
          </a:p>
        </p:txBody>
      </p:sp>
      <p:sp>
        <p:nvSpPr>
          <p:cNvPr id="15" name="Téglalap 20">
            <a:extLst>
              <a:ext uri="{FF2B5EF4-FFF2-40B4-BE49-F238E27FC236}">
                <a16:creationId xmlns:a16="http://schemas.microsoft.com/office/drawing/2014/main" id="{CE9EAF05-A5C9-46DF-AF3D-4DBC18F5776F}"/>
              </a:ext>
            </a:extLst>
          </p:cNvPr>
          <p:cNvSpPr/>
          <p:nvPr/>
        </p:nvSpPr>
        <p:spPr>
          <a:xfrm>
            <a:off x="1253737" y="7261322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81. MINŐSÉG ÉS TARTÓSSÁG ELLENŐRZÉSE A LAKÁSBAN</a:t>
            </a:r>
            <a:endParaRPr lang="hu-HU" sz="1000" dirty="0"/>
          </a:p>
        </p:txBody>
      </p:sp>
      <p:sp>
        <p:nvSpPr>
          <p:cNvPr id="16" name="Téglalap 21">
            <a:extLst>
              <a:ext uri="{FF2B5EF4-FFF2-40B4-BE49-F238E27FC236}">
                <a16:creationId xmlns:a16="http://schemas.microsoft.com/office/drawing/2014/main" id="{3AC7D511-CF54-4545-B18D-F09753F87784}"/>
              </a:ext>
            </a:extLst>
          </p:cNvPr>
          <p:cNvSpPr/>
          <p:nvPr/>
        </p:nvSpPr>
        <p:spPr>
          <a:xfrm>
            <a:off x="1253737" y="7866526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127. GÉPÉSZETI RENDSZEREK ÉLETKOR SZERINTI ELEMZÉSE</a:t>
            </a:r>
          </a:p>
        </p:txBody>
      </p:sp>
      <p:sp>
        <p:nvSpPr>
          <p:cNvPr id="17" name="Téglalap 22">
            <a:extLst>
              <a:ext uri="{FF2B5EF4-FFF2-40B4-BE49-F238E27FC236}">
                <a16:creationId xmlns:a16="http://schemas.microsoft.com/office/drawing/2014/main" id="{83821618-8AE5-4795-AB21-B6FE06E52CD0}"/>
              </a:ext>
            </a:extLst>
          </p:cNvPr>
          <p:cNvSpPr/>
          <p:nvPr/>
        </p:nvSpPr>
        <p:spPr>
          <a:xfrm>
            <a:off x="1253737" y="8471634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 anchorCtr="0"/>
          <a:lstStyle/>
          <a:p>
            <a:r>
              <a:rPr lang="hu-HU" sz="1000" dirty="0">
                <a:solidFill>
                  <a:schemeClr val="bg1"/>
                </a:solidFill>
              </a:rPr>
              <a:t>141. AZ ELEKTROMOS HÁLÓZAT ELLENŐRZÉSE A LAKÁSBAN?</a:t>
            </a:r>
            <a:endParaRPr lang="hu-HU" sz="1000" dirty="0"/>
          </a:p>
        </p:txBody>
      </p:sp>
      <p:grpSp>
        <p:nvGrpSpPr>
          <p:cNvPr id="18" name="Csoportba foglalás 48">
            <a:extLst>
              <a:ext uri="{FF2B5EF4-FFF2-40B4-BE49-F238E27FC236}">
                <a16:creationId xmlns:a16="http://schemas.microsoft.com/office/drawing/2014/main" id="{9008DBE2-13C8-46C0-8FD8-4122CF1C6CBE}"/>
              </a:ext>
            </a:extLst>
          </p:cNvPr>
          <p:cNvGrpSpPr/>
          <p:nvPr/>
        </p:nvGrpSpPr>
        <p:grpSpPr>
          <a:xfrm>
            <a:off x="4800921" y="6798505"/>
            <a:ext cx="629076" cy="240638"/>
            <a:chOff x="4810255" y="7413763"/>
            <a:chExt cx="629076" cy="240638"/>
          </a:xfrm>
        </p:grpSpPr>
        <p:sp>
          <p:nvSpPr>
            <p:cNvPr id="19" name="Folyamatábra: Befejezés 49">
              <a:extLst>
                <a:ext uri="{FF2B5EF4-FFF2-40B4-BE49-F238E27FC236}">
                  <a16:creationId xmlns:a16="http://schemas.microsoft.com/office/drawing/2014/main" id="{8018AF60-2F8E-4275-8047-3265648668A2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Folyamatábra: Bekötés 50">
              <a:extLst>
                <a:ext uri="{FF2B5EF4-FFF2-40B4-BE49-F238E27FC236}">
                  <a16:creationId xmlns:a16="http://schemas.microsoft.com/office/drawing/2014/main" id="{2343C031-B4C9-45D0-840B-514F6DC72A8C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8" name="Kép 69">
            <a:extLst>
              <a:ext uri="{FF2B5EF4-FFF2-40B4-BE49-F238E27FC236}">
                <a16:creationId xmlns:a16="http://schemas.microsoft.com/office/drawing/2014/main" id="{BD610244-473E-4A3F-8C3F-EE08B489C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6812256"/>
            <a:ext cx="213541" cy="213541"/>
          </a:xfrm>
          <a:prstGeom prst="rect">
            <a:avLst/>
          </a:prstGeom>
        </p:spPr>
      </p:pic>
      <p:sp>
        <p:nvSpPr>
          <p:cNvPr id="30" name="Szövegdoboz 71">
            <a:extLst>
              <a:ext uri="{FF2B5EF4-FFF2-40B4-BE49-F238E27FC236}">
                <a16:creationId xmlns:a16="http://schemas.microsoft.com/office/drawing/2014/main" id="{19AE4DE7-65EF-4ABE-A7F8-2C2532903630}"/>
              </a:ext>
            </a:extLst>
          </p:cNvPr>
          <p:cNvSpPr txBox="1"/>
          <p:nvPr/>
        </p:nvSpPr>
        <p:spPr>
          <a:xfrm>
            <a:off x="5027932" y="679423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96 %</a:t>
            </a:r>
          </a:p>
        </p:txBody>
      </p:sp>
      <p:grpSp>
        <p:nvGrpSpPr>
          <p:cNvPr id="32" name="Csoportba foglalás 76">
            <a:extLst>
              <a:ext uri="{FF2B5EF4-FFF2-40B4-BE49-F238E27FC236}">
                <a16:creationId xmlns:a16="http://schemas.microsoft.com/office/drawing/2014/main" id="{FB97CA6D-3C36-4815-83AF-65816B55A9B7}"/>
              </a:ext>
            </a:extLst>
          </p:cNvPr>
          <p:cNvGrpSpPr/>
          <p:nvPr/>
        </p:nvGrpSpPr>
        <p:grpSpPr>
          <a:xfrm>
            <a:off x="4808787" y="8615640"/>
            <a:ext cx="629076" cy="240638"/>
            <a:chOff x="4810255" y="7413763"/>
            <a:chExt cx="629076" cy="240638"/>
          </a:xfrm>
        </p:grpSpPr>
        <p:sp>
          <p:nvSpPr>
            <p:cNvPr id="33" name="Folyamatábra: Befejezés 77">
              <a:extLst>
                <a:ext uri="{FF2B5EF4-FFF2-40B4-BE49-F238E27FC236}">
                  <a16:creationId xmlns:a16="http://schemas.microsoft.com/office/drawing/2014/main" id="{FB575C77-8F27-4580-BC74-A05BEF0C878A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Folyamatábra: Bekötés 78">
              <a:extLst>
                <a:ext uri="{FF2B5EF4-FFF2-40B4-BE49-F238E27FC236}">
                  <a16:creationId xmlns:a16="http://schemas.microsoft.com/office/drawing/2014/main" id="{FAA1CC67-53F2-4DBE-92A0-CDF424D3AA61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5" name="Kép 79">
            <a:extLst>
              <a:ext uri="{FF2B5EF4-FFF2-40B4-BE49-F238E27FC236}">
                <a16:creationId xmlns:a16="http://schemas.microsoft.com/office/drawing/2014/main" id="{5348C57A-15DF-4730-9C94-5DD8ADD80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4" y="8625049"/>
            <a:ext cx="213541" cy="213541"/>
          </a:xfrm>
          <a:prstGeom prst="rect">
            <a:avLst/>
          </a:prstGeom>
        </p:spPr>
      </p:pic>
      <p:sp>
        <p:nvSpPr>
          <p:cNvPr id="36" name="Szövegdoboz 80">
            <a:extLst>
              <a:ext uri="{FF2B5EF4-FFF2-40B4-BE49-F238E27FC236}">
                <a16:creationId xmlns:a16="http://schemas.microsoft.com/office/drawing/2014/main" id="{D37B6E6D-03AF-473A-9888-C7C33F4203EC}"/>
              </a:ext>
            </a:extLst>
          </p:cNvPr>
          <p:cNvSpPr txBox="1"/>
          <p:nvPr/>
        </p:nvSpPr>
        <p:spPr>
          <a:xfrm>
            <a:off x="4965900" y="8615640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 88 %</a:t>
            </a:r>
          </a:p>
        </p:txBody>
      </p:sp>
      <p:sp>
        <p:nvSpPr>
          <p:cNvPr id="66" name="Téglalap 1">
            <a:extLst>
              <a:ext uri="{FF2B5EF4-FFF2-40B4-BE49-F238E27FC236}">
                <a16:creationId xmlns:a16="http://schemas.microsoft.com/office/drawing/2014/main" id="{A230C9BB-C18F-4353-B0B6-D530D116E1EF}"/>
              </a:ext>
            </a:extLst>
          </p:cNvPr>
          <p:cNvSpPr/>
          <p:nvPr/>
        </p:nvSpPr>
        <p:spPr>
          <a:xfrm>
            <a:off x="1223248" y="9400017"/>
            <a:ext cx="4287203" cy="2589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Önök által kért legfontosabb ingatlan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elemzési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szempontokat kiértékeltük. Az elemzésünk szerint a </a:t>
            </a:r>
            <a:r>
              <a:rPr lang="hu-HU" sz="1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lakás műszaki állapota 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fent felsorolt értékeléseket kapta. 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eredményei alapján az ingatlanra vételi ajánlat megfogalmazását javasoljuk! A részletek kapcsán személyes konzultációt javaslunk.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Keressen bizalommal!</a:t>
            </a:r>
          </a:p>
        </p:txBody>
      </p:sp>
      <p:grpSp>
        <p:nvGrpSpPr>
          <p:cNvPr id="67" name="Csoportba foglalás 66">
            <a:extLst>
              <a:ext uri="{FF2B5EF4-FFF2-40B4-BE49-F238E27FC236}">
                <a16:creationId xmlns:a16="http://schemas.microsoft.com/office/drawing/2014/main" id="{8C30EA2D-3ADE-4720-95BC-CE43E40B0D9B}"/>
              </a:ext>
            </a:extLst>
          </p:cNvPr>
          <p:cNvGrpSpPr/>
          <p:nvPr/>
        </p:nvGrpSpPr>
        <p:grpSpPr>
          <a:xfrm>
            <a:off x="4812535" y="5514018"/>
            <a:ext cx="629076" cy="240638"/>
            <a:chOff x="4810255" y="7413763"/>
            <a:chExt cx="629076" cy="240638"/>
          </a:xfrm>
        </p:grpSpPr>
        <p:sp>
          <p:nvSpPr>
            <p:cNvPr id="68" name="Folyamatábra: Befejezés 67">
              <a:extLst>
                <a:ext uri="{FF2B5EF4-FFF2-40B4-BE49-F238E27FC236}">
                  <a16:creationId xmlns:a16="http://schemas.microsoft.com/office/drawing/2014/main" id="{5B863E6F-0D44-49A7-AF84-0915972A8BFC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Folyamatábra: Bekötés 68">
              <a:extLst>
                <a:ext uri="{FF2B5EF4-FFF2-40B4-BE49-F238E27FC236}">
                  <a16:creationId xmlns:a16="http://schemas.microsoft.com/office/drawing/2014/main" id="{833505D3-0D26-47B2-9ACA-D9177173AA5A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0" name="Kép 74">
            <a:extLst>
              <a:ext uri="{FF2B5EF4-FFF2-40B4-BE49-F238E27FC236}">
                <a16:creationId xmlns:a16="http://schemas.microsoft.com/office/drawing/2014/main" id="{17BF905A-5AB6-4B4F-9D70-E95EF1CFD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52" y="5524817"/>
            <a:ext cx="213541" cy="213541"/>
          </a:xfrm>
          <a:prstGeom prst="rect">
            <a:avLst/>
          </a:prstGeom>
        </p:spPr>
      </p:pic>
      <p:sp>
        <p:nvSpPr>
          <p:cNvPr id="71" name="Szövegdoboz 81">
            <a:extLst>
              <a:ext uri="{FF2B5EF4-FFF2-40B4-BE49-F238E27FC236}">
                <a16:creationId xmlns:a16="http://schemas.microsoft.com/office/drawing/2014/main" id="{BDD38ED7-EAAD-4991-A985-8CFB1D6A71CC}"/>
              </a:ext>
            </a:extLst>
          </p:cNvPr>
          <p:cNvSpPr txBox="1"/>
          <p:nvPr/>
        </p:nvSpPr>
        <p:spPr>
          <a:xfrm>
            <a:off x="5024609" y="5514572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70 %</a:t>
            </a:r>
          </a:p>
        </p:txBody>
      </p:sp>
      <p:grpSp>
        <p:nvGrpSpPr>
          <p:cNvPr id="72" name="Csoportba foglalás 66">
            <a:extLst>
              <a:ext uri="{FF2B5EF4-FFF2-40B4-BE49-F238E27FC236}">
                <a16:creationId xmlns:a16="http://schemas.microsoft.com/office/drawing/2014/main" id="{8C30EA2D-3ADE-4720-95BC-CE43E40B0D9B}"/>
              </a:ext>
            </a:extLst>
          </p:cNvPr>
          <p:cNvGrpSpPr/>
          <p:nvPr/>
        </p:nvGrpSpPr>
        <p:grpSpPr>
          <a:xfrm>
            <a:off x="4806263" y="6164150"/>
            <a:ext cx="629076" cy="240638"/>
            <a:chOff x="4810255" y="7413763"/>
            <a:chExt cx="629076" cy="240638"/>
          </a:xfrm>
        </p:grpSpPr>
        <p:sp>
          <p:nvSpPr>
            <p:cNvPr id="73" name="Folyamatábra: Befejezés 67">
              <a:extLst>
                <a:ext uri="{FF2B5EF4-FFF2-40B4-BE49-F238E27FC236}">
                  <a16:creationId xmlns:a16="http://schemas.microsoft.com/office/drawing/2014/main" id="{5B863E6F-0D44-49A7-AF84-0915972A8BFC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Folyamatábra: Bekötés 68">
              <a:extLst>
                <a:ext uri="{FF2B5EF4-FFF2-40B4-BE49-F238E27FC236}">
                  <a16:creationId xmlns:a16="http://schemas.microsoft.com/office/drawing/2014/main" id="{833505D3-0D26-47B2-9ACA-D9177173AA5A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5" name="Kép 74">
            <a:extLst>
              <a:ext uri="{FF2B5EF4-FFF2-40B4-BE49-F238E27FC236}">
                <a16:creationId xmlns:a16="http://schemas.microsoft.com/office/drawing/2014/main" id="{17BF905A-5AB6-4B4F-9D70-E95EF1CFD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80" y="6174949"/>
            <a:ext cx="213541" cy="213541"/>
          </a:xfrm>
          <a:prstGeom prst="rect">
            <a:avLst/>
          </a:prstGeom>
        </p:spPr>
      </p:pic>
      <p:sp>
        <p:nvSpPr>
          <p:cNvPr id="76" name="Szövegdoboz 81">
            <a:extLst>
              <a:ext uri="{FF2B5EF4-FFF2-40B4-BE49-F238E27FC236}">
                <a16:creationId xmlns:a16="http://schemas.microsoft.com/office/drawing/2014/main" id="{BDD38ED7-EAAD-4991-A985-8CFB1D6A71CC}"/>
              </a:ext>
            </a:extLst>
          </p:cNvPr>
          <p:cNvSpPr txBox="1"/>
          <p:nvPr/>
        </p:nvSpPr>
        <p:spPr>
          <a:xfrm>
            <a:off x="5018337" y="6164704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70 %</a:t>
            </a:r>
          </a:p>
        </p:txBody>
      </p:sp>
      <p:grpSp>
        <p:nvGrpSpPr>
          <p:cNvPr id="78" name="Csoportba foglalás 47">
            <a:extLst>
              <a:ext uri="{FF2B5EF4-FFF2-40B4-BE49-F238E27FC236}">
                <a16:creationId xmlns:a16="http://schemas.microsoft.com/office/drawing/2014/main" id="{C2D2F412-06CC-4961-ABA4-D24FF0679E10}"/>
              </a:ext>
            </a:extLst>
          </p:cNvPr>
          <p:cNvGrpSpPr/>
          <p:nvPr/>
        </p:nvGrpSpPr>
        <p:grpSpPr>
          <a:xfrm>
            <a:off x="4810255" y="7413763"/>
            <a:ext cx="629076" cy="240638"/>
            <a:chOff x="4810255" y="7413763"/>
            <a:chExt cx="629076" cy="240638"/>
          </a:xfrm>
        </p:grpSpPr>
        <p:sp>
          <p:nvSpPr>
            <p:cNvPr id="79" name="Folyamatábra: Befejezés 43">
              <a:extLst>
                <a:ext uri="{FF2B5EF4-FFF2-40B4-BE49-F238E27FC236}">
                  <a16:creationId xmlns:a16="http://schemas.microsoft.com/office/drawing/2014/main" id="{44C28900-AE2F-4A1A-AE3E-E70C41C5620E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0" name="Folyamatábra: Bekötés 45">
              <a:extLst>
                <a:ext uri="{FF2B5EF4-FFF2-40B4-BE49-F238E27FC236}">
                  <a16:creationId xmlns:a16="http://schemas.microsoft.com/office/drawing/2014/main" id="{20D01C2A-911E-462D-8B5E-651E3AB2D513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FFE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1" name="Szövegdoboz 72">
            <a:extLst>
              <a:ext uri="{FF2B5EF4-FFF2-40B4-BE49-F238E27FC236}">
                <a16:creationId xmlns:a16="http://schemas.microsoft.com/office/drawing/2014/main" id="{E5A52F55-49BA-4C93-8B83-B3BD82F1FE49}"/>
              </a:ext>
            </a:extLst>
          </p:cNvPr>
          <p:cNvSpPr txBox="1"/>
          <p:nvPr/>
        </p:nvSpPr>
        <p:spPr>
          <a:xfrm>
            <a:off x="5030394" y="7412545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57 %</a:t>
            </a:r>
          </a:p>
        </p:txBody>
      </p:sp>
      <p:pic>
        <p:nvPicPr>
          <p:cNvPr id="82" name="Kép 73">
            <a:extLst>
              <a:ext uri="{FF2B5EF4-FFF2-40B4-BE49-F238E27FC236}">
                <a16:creationId xmlns:a16="http://schemas.microsoft.com/office/drawing/2014/main" id="{72287916-C566-42DF-9906-B4737BA1F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76" y="7431856"/>
            <a:ext cx="213541" cy="213541"/>
          </a:xfrm>
          <a:prstGeom prst="rect">
            <a:avLst/>
          </a:prstGeom>
        </p:spPr>
      </p:pic>
      <p:grpSp>
        <p:nvGrpSpPr>
          <p:cNvPr id="49" name="Csoportba foglalás 47">
            <a:extLst>
              <a:ext uri="{FF2B5EF4-FFF2-40B4-BE49-F238E27FC236}">
                <a16:creationId xmlns:a16="http://schemas.microsoft.com/office/drawing/2014/main" id="{C2D2F412-06CC-4961-ABA4-D24FF0679E10}"/>
              </a:ext>
            </a:extLst>
          </p:cNvPr>
          <p:cNvGrpSpPr/>
          <p:nvPr/>
        </p:nvGrpSpPr>
        <p:grpSpPr>
          <a:xfrm>
            <a:off x="4800671" y="7998924"/>
            <a:ext cx="629076" cy="240638"/>
            <a:chOff x="4810255" y="7413763"/>
            <a:chExt cx="629076" cy="240638"/>
          </a:xfrm>
        </p:grpSpPr>
        <p:sp>
          <p:nvSpPr>
            <p:cNvPr id="50" name="Folyamatábra: Befejezés 43">
              <a:extLst>
                <a:ext uri="{FF2B5EF4-FFF2-40B4-BE49-F238E27FC236}">
                  <a16:creationId xmlns:a16="http://schemas.microsoft.com/office/drawing/2014/main" id="{44C28900-AE2F-4A1A-AE3E-E70C41C5620E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Folyamatábra: Bekötés 45">
              <a:extLst>
                <a:ext uri="{FF2B5EF4-FFF2-40B4-BE49-F238E27FC236}">
                  <a16:creationId xmlns:a16="http://schemas.microsoft.com/office/drawing/2014/main" id="{20D01C2A-911E-462D-8B5E-651E3AB2D513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FFE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2" name="Szövegdoboz 72">
            <a:extLst>
              <a:ext uri="{FF2B5EF4-FFF2-40B4-BE49-F238E27FC236}">
                <a16:creationId xmlns:a16="http://schemas.microsoft.com/office/drawing/2014/main" id="{E5A52F55-49BA-4C93-8B83-B3BD82F1FE49}"/>
              </a:ext>
            </a:extLst>
          </p:cNvPr>
          <p:cNvSpPr txBox="1"/>
          <p:nvPr/>
        </p:nvSpPr>
        <p:spPr>
          <a:xfrm>
            <a:off x="5020810" y="7997706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68 %</a:t>
            </a:r>
          </a:p>
        </p:txBody>
      </p:sp>
      <p:pic>
        <p:nvPicPr>
          <p:cNvPr id="53" name="Kép 73">
            <a:extLst>
              <a:ext uri="{FF2B5EF4-FFF2-40B4-BE49-F238E27FC236}">
                <a16:creationId xmlns:a16="http://schemas.microsoft.com/office/drawing/2014/main" id="{72287916-C566-42DF-9906-B4737BA1F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2" y="8017017"/>
            <a:ext cx="213541" cy="2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DDDBC0-B8B9-4518-97EB-9BD5DD43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38452" r="19856" b="15188"/>
          <a:stretch/>
        </p:blipFill>
        <p:spPr>
          <a:xfrm>
            <a:off x="0" y="-25832"/>
            <a:ext cx="7086601" cy="12320915"/>
          </a:xfrm>
          <a:prstGeom prst="rect">
            <a:avLst/>
          </a:prstGeom>
          <a:solidFill>
            <a:srgbClr val="282828"/>
          </a:solidFill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07F104-C9F2-4415-BAD1-E6C4A4DE2B9C}"/>
              </a:ext>
            </a:extLst>
          </p:cNvPr>
          <p:cNvSpPr/>
          <p:nvPr/>
        </p:nvSpPr>
        <p:spPr>
          <a:xfrm>
            <a:off x="1067547" y="336048"/>
            <a:ext cx="4722906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lakás helyiségeinek</a:t>
            </a: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ELEMZÉSE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6C00FD1-F81D-4A9F-871E-99FAA4F63C46}"/>
              </a:ext>
            </a:extLst>
          </p:cNvPr>
          <p:cNvSpPr/>
          <p:nvPr/>
        </p:nvSpPr>
        <p:spPr>
          <a:xfrm>
            <a:off x="1321883" y="4408559"/>
            <a:ext cx="4211053" cy="587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következő végeredményt hozta:</a:t>
            </a:r>
          </a:p>
        </p:txBody>
      </p:sp>
      <p:sp>
        <p:nvSpPr>
          <p:cNvPr id="12" name="Téglalap 1">
            <a:extLst>
              <a:ext uri="{FF2B5EF4-FFF2-40B4-BE49-F238E27FC236}">
                <a16:creationId xmlns:a16="http://schemas.microsoft.com/office/drawing/2014/main" id="{A230C9BB-C18F-4353-B0B6-D530D116E1EF}"/>
              </a:ext>
            </a:extLst>
          </p:cNvPr>
          <p:cNvSpPr/>
          <p:nvPr/>
        </p:nvSpPr>
        <p:spPr>
          <a:xfrm>
            <a:off x="1223248" y="9400017"/>
            <a:ext cx="4287203" cy="2589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Önök által kért legfontosabb ingatlan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elemzési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szempontokat kiértékeltük. Az elemzésünk szerint a </a:t>
            </a:r>
            <a:r>
              <a:rPr lang="hu-HU" sz="1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lakás helyiségeinek 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fent felsorolt értékeléseket kapta. 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eredményei alapján az ingatlanra vételi ajánlat megfogalmazását javasoljuk! A részletek kapcsán személyes konzultációt javaslunk.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Keressen bizalommal!</a:t>
            </a:r>
          </a:p>
        </p:txBody>
      </p:sp>
      <p:sp>
        <p:nvSpPr>
          <p:cNvPr id="48" name="Téglalap 14">
            <a:extLst>
              <a:ext uri="{FF2B5EF4-FFF2-40B4-BE49-F238E27FC236}">
                <a16:creationId xmlns:a16="http://schemas.microsoft.com/office/drawing/2014/main" id="{AA4B987F-5DAA-4DE0-BAA0-A7F65D834A4C}"/>
              </a:ext>
            </a:extLst>
          </p:cNvPr>
          <p:cNvSpPr/>
          <p:nvPr/>
        </p:nvSpPr>
        <p:spPr>
          <a:xfrm>
            <a:off x="1259938" y="5381620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94. A KONYHA ELEMZÉSE. MIT LÁTTÁL A HELYSZÍNEN?</a:t>
            </a:r>
          </a:p>
          <a:p>
            <a:pPr algn="ctr"/>
            <a:endParaRPr lang="hu-HU" sz="1000" dirty="0"/>
          </a:p>
        </p:txBody>
      </p:sp>
      <p:sp>
        <p:nvSpPr>
          <p:cNvPr id="52" name="Téglalap 15">
            <a:extLst>
              <a:ext uri="{FF2B5EF4-FFF2-40B4-BE49-F238E27FC236}">
                <a16:creationId xmlns:a16="http://schemas.microsoft.com/office/drawing/2014/main" id="{A26EB511-C171-459E-9464-76C3E524DF60}"/>
              </a:ext>
            </a:extLst>
          </p:cNvPr>
          <p:cNvSpPr/>
          <p:nvPr/>
        </p:nvSpPr>
        <p:spPr>
          <a:xfrm>
            <a:off x="1253737" y="6031752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r>
              <a:rPr lang="hu-HU" sz="1000" dirty="0">
                <a:solidFill>
                  <a:schemeClr val="bg1"/>
                </a:solidFill>
              </a:rPr>
              <a:t>95. MILYEN A JÓ ÉTKEZŐ HELYISÉG? MIT TAPASZTALTÁL </a:t>
            </a:r>
          </a:p>
          <a:p>
            <a:r>
              <a:rPr lang="hu-HU" sz="1000" dirty="0">
                <a:solidFill>
                  <a:schemeClr val="bg1"/>
                </a:solidFill>
              </a:rPr>
              <a:t>A VIZSGÁLT LAKÁS ESETÉBEN?</a:t>
            </a:r>
            <a:endParaRPr lang="hu-HU" sz="1000" dirty="0"/>
          </a:p>
        </p:txBody>
      </p:sp>
      <p:sp>
        <p:nvSpPr>
          <p:cNvPr id="53" name="Téglalap 19">
            <a:extLst>
              <a:ext uri="{FF2B5EF4-FFF2-40B4-BE49-F238E27FC236}">
                <a16:creationId xmlns:a16="http://schemas.microsoft.com/office/drawing/2014/main" id="{0254B551-A60D-4912-BC45-C7783448DDC2}"/>
              </a:ext>
            </a:extLst>
          </p:cNvPr>
          <p:cNvSpPr/>
          <p:nvPr/>
        </p:nvSpPr>
        <p:spPr>
          <a:xfrm>
            <a:off x="1253737" y="6656118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96</a:t>
            </a:r>
            <a:r>
              <a:rPr lang="es-ES" sz="1000" dirty="0">
                <a:solidFill>
                  <a:schemeClr val="bg1"/>
                </a:solidFill>
              </a:rPr>
              <a:t>. </a:t>
            </a:r>
            <a:r>
              <a:rPr lang="hu-HU" sz="1000" dirty="0">
                <a:solidFill>
                  <a:schemeClr val="bg1"/>
                </a:solidFill>
              </a:rPr>
              <a:t>MILYEN A JÓ FÜRDŐSZOBA? MILYEN A FÜRDŐ A </a:t>
            </a:r>
          </a:p>
          <a:p>
            <a:pPr algn="just"/>
            <a:r>
              <a:rPr lang="hu-HU" sz="1000" dirty="0">
                <a:solidFill>
                  <a:schemeClr val="bg1"/>
                </a:solidFill>
              </a:rPr>
              <a:t>VIZSGÁLT LAKÁSBAN?</a:t>
            </a:r>
            <a:endParaRPr lang="hu-HU" sz="1000" dirty="0"/>
          </a:p>
        </p:txBody>
      </p:sp>
      <p:sp>
        <p:nvSpPr>
          <p:cNvPr id="54" name="Téglalap 20">
            <a:extLst>
              <a:ext uri="{FF2B5EF4-FFF2-40B4-BE49-F238E27FC236}">
                <a16:creationId xmlns:a16="http://schemas.microsoft.com/office/drawing/2014/main" id="{CE9EAF05-A5C9-46DF-AF3D-4DBC18F5776F}"/>
              </a:ext>
            </a:extLst>
          </p:cNvPr>
          <p:cNvSpPr/>
          <p:nvPr/>
        </p:nvSpPr>
        <p:spPr>
          <a:xfrm>
            <a:off x="1253737" y="7261322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97. A FÜRDŐSZOBA ÉS A TOILETT HELYISÉG ELEMZÉSE</a:t>
            </a:r>
            <a:endParaRPr lang="hu-HU" sz="1000" dirty="0"/>
          </a:p>
        </p:txBody>
      </p:sp>
      <p:sp>
        <p:nvSpPr>
          <p:cNvPr id="55" name="Téglalap 21">
            <a:extLst>
              <a:ext uri="{FF2B5EF4-FFF2-40B4-BE49-F238E27FC236}">
                <a16:creationId xmlns:a16="http://schemas.microsoft.com/office/drawing/2014/main" id="{3AC7D511-CF54-4545-B18D-F09753F87784}"/>
              </a:ext>
            </a:extLst>
          </p:cNvPr>
          <p:cNvSpPr/>
          <p:nvPr/>
        </p:nvSpPr>
        <p:spPr>
          <a:xfrm>
            <a:off x="1253737" y="7866526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99</a:t>
            </a:r>
            <a:r>
              <a:rPr lang="es-ES" sz="1000" dirty="0">
                <a:solidFill>
                  <a:schemeClr val="bg1"/>
                </a:solidFill>
              </a:rPr>
              <a:t>. </a:t>
            </a:r>
            <a:r>
              <a:rPr lang="hu-HU" sz="1000" dirty="0">
                <a:solidFill>
                  <a:schemeClr val="bg1"/>
                </a:solidFill>
              </a:rPr>
              <a:t>MILYEN EGY JÓ NAPPALI? MILYEN A VIZSGÁLT LAKÁS </a:t>
            </a:r>
          </a:p>
          <a:p>
            <a:pPr algn="just"/>
            <a:r>
              <a:rPr lang="hu-HU" sz="1000" dirty="0">
                <a:solidFill>
                  <a:schemeClr val="bg1"/>
                </a:solidFill>
              </a:rPr>
              <a:t>NAPPALIJA?</a:t>
            </a:r>
            <a:endParaRPr lang="hu-HU" sz="1000" dirty="0"/>
          </a:p>
        </p:txBody>
      </p:sp>
      <p:sp>
        <p:nvSpPr>
          <p:cNvPr id="56" name="Téglalap 22">
            <a:extLst>
              <a:ext uri="{FF2B5EF4-FFF2-40B4-BE49-F238E27FC236}">
                <a16:creationId xmlns:a16="http://schemas.microsoft.com/office/drawing/2014/main" id="{83821618-8AE5-4795-AB21-B6FE06E52CD0}"/>
              </a:ext>
            </a:extLst>
          </p:cNvPr>
          <p:cNvSpPr/>
          <p:nvPr/>
        </p:nvSpPr>
        <p:spPr>
          <a:xfrm>
            <a:off x="1253737" y="8471634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100. A NAPPALI ELEMZÉSE</a:t>
            </a:r>
            <a:endParaRPr lang="hu-HU" sz="1000" dirty="0"/>
          </a:p>
        </p:txBody>
      </p:sp>
      <p:grpSp>
        <p:nvGrpSpPr>
          <p:cNvPr id="60" name="Csoportba foglalás 62">
            <a:extLst>
              <a:ext uri="{FF2B5EF4-FFF2-40B4-BE49-F238E27FC236}">
                <a16:creationId xmlns:a16="http://schemas.microsoft.com/office/drawing/2014/main" id="{7F644520-ECC4-425B-9115-75F51D09274D}"/>
              </a:ext>
            </a:extLst>
          </p:cNvPr>
          <p:cNvGrpSpPr/>
          <p:nvPr/>
        </p:nvGrpSpPr>
        <p:grpSpPr>
          <a:xfrm>
            <a:off x="4820076" y="6168295"/>
            <a:ext cx="629076" cy="240638"/>
            <a:chOff x="4810255" y="7413763"/>
            <a:chExt cx="629076" cy="240638"/>
          </a:xfrm>
        </p:grpSpPr>
        <p:sp>
          <p:nvSpPr>
            <p:cNvPr id="61" name="Folyamatábra: Befejezés 63">
              <a:extLst>
                <a:ext uri="{FF2B5EF4-FFF2-40B4-BE49-F238E27FC236}">
                  <a16:creationId xmlns:a16="http://schemas.microsoft.com/office/drawing/2014/main" id="{B63433F8-F63C-4A84-9AE3-9098556BC598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Folyamatábra: Bekötés 64">
              <a:extLst>
                <a:ext uri="{FF2B5EF4-FFF2-40B4-BE49-F238E27FC236}">
                  <a16:creationId xmlns:a16="http://schemas.microsoft.com/office/drawing/2014/main" id="{19D99395-B2D2-4874-903F-8E89CFE8C12B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6" name="Kép 65">
            <a:extLst>
              <a:ext uri="{FF2B5EF4-FFF2-40B4-BE49-F238E27FC236}">
                <a16:creationId xmlns:a16="http://schemas.microsoft.com/office/drawing/2014/main" id="{0EDB5523-9ED4-47AF-8384-76E59178F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8" y="6182762"/>
            <a:ext cx="213541" cy="213541"/>
          </a:xfrm>
          <a:prstGeom prst="rect">
            <a:avLst/>
          </a:prstGeom>
        </p:spPr>
      </p:pic>
      <p:grpSp>
        <p:nvGrpSpPr>
          <p:cNvPr id="83" name="Csoportba foglalás 66">
            <a:extLst>
              <a:ext uri="{FF2B5EF4-FFF2-40B4-BE49-F238E27FC236}">
                <a16:creationId xmlns:a16="http://schemas.microsoft.com/office/drawing/2014/main" id="{8C30EA2D-3ADE-4720-95BC-CE43E40B0D9B}"/>
              </a:ext>
            </a:extLst>
          </p:cNvPr>
          <p:cNvGrpSpPr/>
          <p:nvPr/>
        </p:nvGrpSpPr>
        <p:grpSpPr>
          <a:xfrm>
            <a:off x="4806263" y="8006808"/>
            <a:ext cx="629076" cy="240638"/>
            <a:chOff x="4810255" y="7413763"/>
            <a:chExt cx="629076" cy="240638"/>
          </a:xfrm>
        </p:grpSpPr>
        <p:sp>
          <p:nvSpPr>
            <p:cNvPr id="84" name="Folyamatábra: Befejezés 67">
              <a:extLst>
                <a:ext uri="{FF2B5EF4-FFF2-40B4-BE49-F238E27FC236}">
                  <a16:creationId xmlns:a16="http://schemas.microsoft.com/office/drawing/2014/main" id="{5B863E6F-0D44-49A7-AF84-0915972A8BFC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" name="Folyamatábra: Bekötés 68">
              <a:extLst>
                <a:ext uri="{FF2B5EF4-FFF2-40B4-BE49-F238E27FC236}">
                  <a16:creationId xmlns:a16="http://schemas.microsoft.com/office/drawing/2014/main" id="{833505D3-0D26-47B2-9ACA-D9177173AA5A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7" name="Szövegdoboz 70">
            <a:extLst>
              <a:ext uri="{FF2B5EF4-FFF2-40B4-BE49-F238E27FC236}">
                <a16:creationId xmlns:a16="http://schemas.microsoft.com/office/drawing/2014/main" id="{385B1FD0-2823-4697-B90A-BDDA583D0560}"/>
              </a:ext>
            </a:extLst>
          </p:cNvPr>
          <p:cNvSpPr txBox="1"/>
          <p:nvPr/>
        </p:nvSpPr>
        <p:spPr>
          <a:xfrm>
            <a:off x="5030394" y="616550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90 %</a:t>
            </a:r>
          </a:p>
        </p:txBody>
      </p:sp>
      <p:pic>
        <p:nvPicPr>
          <p:cNvPr id="89" name="Kép 74">
            <a:extLst>
              <a:ext uri="{FF2B5EF4-FFF2-40B4-BE49-F238E27FC236}">
                <a16:creationId xmlns:a16="http://schemas.microsoft.com/office/drawing/2014/main" id="{17BF905A-5AB6-4B4F-9D70-E95EF1CFD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80" y="8017607"/>
            <a:ext cx="213541" cy="213541"/>
          </a:xfrm>
          <a:prstGeom prst="rect">
            <a:avLst/>
          </a:prstGeom>
        </p:spPr>
      </p:pic>
      <p:grpSp>
        <p:nvGrpSpPr>
          <p:cNvPr id="90" name="Csoportba foglalás 76">
            <a:extLst>
              <a:ext uri="{FF2B5EF4-FFF2-40B4-BE49-F238E27FC236}">
                <a16:creationId xmlns:a16="http://schemas.microsoft.com/office/drawing/2014/main" id="{FB97CA6D-3C36-4815-83AF-65816B55A9B7}"/>
              </a:ext>
            </a:extLst>
          </p:cNvPr>
          <p:cNvGrpSpPr/>
          <p:nvPr/>
        </p:nvGrpSpPr>
        <p:grpSpPr>
          <a:xfrm>
            <a:off x="4808787" y="8644215"/>
            <a:ext cx="629076" cy="240638"/>
            <a:chOff x="4810255" y="7413763"/>
            <a:chExt cx="629076" cy="240638"/>
          </a:xfrm>
        </p:grpSpPr>
        <p:sp>
          <p:nvSpPr>
            <p:cNvPr id="91" name="Folyamatábra: Befejezés 77">
              <a:extLst>
                <a:ext uri="{FF2B5EF4-FFF2-40B4-BE49-F238E27FC236}">
                  <a16:creationId xmlns:a16="http://schemas.microsoft.com/office/drawing/2014/main" id="{FB575C77-8F27-4580-BC74-A05BEF0C878A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Folyamatábra: Bekötés 78">
              <a:extLst>
                <a:ext uri="{FF2B5EF4-FFF2-40B4-BE49-F238E27FC236}">
                  <a16:creationId xmlns:a16="http://schemas.microsoft.com/office/drawing/2014/main" id="{FAA1CC67-53F2-4DBE-92A0-CDF424D3AA61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3" name="Kép 79">
            <a:extLst>
              <a:ext uri="{FF2B5EF4-FFF2-40B4-BE49-F238E27FC236}">
                <a16:creationId xmlns:a16="http://schemas.microsoft.com/office/drawing/2014/main" id="{5348C57A-15DF-4730-9C94-5DD8ADD80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4" y="8653624"/>
            <a:ext cx="213541" cy="213541"/>
          </a:xfrm>
          <a:prstGeom prst="rect">
            <a:avLst/>
          </a:prstGeom>
        </p:spPr>
      </p:pic>
      <p:sp>
        <p:nvSpPr>
          <p:cNvPr id="94" name="Szövegdoboz 80">
            <a:extLst>
              <a:ext uri="{FF2B5EF4-FFF2-40B4-BE49-F238E27FC236}">
                <a16:creationId xmlns:a16="http://schemas.microsoft.com/office/drawing/2014/main" id="{D37B6E6D-03AF-473A-9888-C7C33F4203EC}"/>
              </a:ext>
            </a:extLst>
          </p:cNvPr>
          <p:cNvSpPr txBox="1"/>
          <p:nvPr/>
        </p:nvSpPr>
        <p:spPr>
          <a:xfrm>
            <a:off x="4965900" y="8644215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 80 %</a:t>
            </a:r>
          </a:p>
        </p:txBody>
      </p:sp>
      <p:sp>
        <p:nvSpPr>
          <p:cNvPr id="95" name="Szövegdoboz 81">
            <a:extLst>
              <a:ext uri="{FF2B5EF4-FFF2-40B4-BE49-F238E27FC236}">
                <a16:creationId xmlns:a16="http://schemas.microsoft.com/office/drawing/2014/main" id="{BDD38ED7-EAAD-4991-A985-8CFB1D6A71CC}"/>
              </a:ext>
            </a:extLst>
          </p:cNvPr>
          <p:cNvSpPr txBox="1"/>
          <p:nvPr/>
        </p:nvSpPr>
        <p:spPr>
          <a:xfrm>
            <a:off x="5018337" y="8007362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80 %</a:t>
            </a:r>
          </a:p>
        </p:txBody>
      </p:sp>
      <p:grpSp>
        <p:nvGrpSpPr>
          <p:cNvPr id="96" name="Csoportba foglalás 99">
            <a:extLst>
              <a:ext uri="{FF2B5EF4-FFF2-40B4-BE49-F238E27FC236}">
                <a16:creationId xmlns:a16="http://schemas.microsoft.com/office/drawing/2014/main" id="{042B8C5C-0DDC-4BF2-9761-B35FC7091313}"/>
              </a:ext>
            </a:extLst>
          </p:cNvPr>
          <p:cNvGrpSpPr/>
          <p:nvPr/>
        </p:nvGrpSpPr>
        <p:grpSpPr>
          <a:xfrm>
            <a:off x="4811086" y="7397188"/>
            <a:ext cx="629076" cy="240638"/>
            <a:chOff x="6420724" y="7350049"/>
            <a:chExt cx="629076" cy="240638"/>
          </a:xfrm>
        </p:grpSpPr>
        <p:grpSp>
          <p:nvGrpSpPr>
            <p:cNvPr id="97" name="Csoportba foglalás 100">
              <a:extLst>
                <a:ext uri="{FF2B5EF4-FFF2-40B4-BE49-F238E27FC236}">
                  <a16:creationId xmlns:a16="http://schemas.microsoft.com/office/drawing/2014/main" id="{12CF1BBC-0A6F-4494-8A17-403A90A76717}"/>
                </a:ext>
              </a:extLst>
            </p:cNvPr>
            <p:cNvGrpSpPr/>
            <p:nvPr/>
          </p:nvGrpSpPr>
          <p:grpSpPr>
            <a:xfrm>
              <a:off x="6420724" y="7350049"/>
              <a:ext cx="629076" cy="240638"/>
              <a:chOff x="6290765" y="7186647"/>
              <a:chExt cx="629076" cy="240638"/>
            </a:xfrm>
          </p:grpSpPr>
          <p:sp>
            <p:nvSpPr>
              <p:cNvPr id="99" name="Folyamatábra: Befejezés 102">
                <a:extLst>
                  <a:ext uri="{FF2B5EF4-FFF2-40B4-BE49-F238E27FC236}">
                    <a16:creationId xmlns:a16="http://schemas.microsoft.com/office/drawing/2014/main" id="{CF475467-331F-48F0-B1CA-0800C74B3D01}"/>
                  </a:ext>
                </a:extLst>
              </p:cNvPr>
              <p:cNvSpPr/>
              <p:nvPr/>
            </p:nvSpPr>
            <p:spPr>
              <a:xfrm>
                <a:off x="6290765" y="7186647"/>
                <a:ext cx="629076" cy="240638"/>
              </a:xfrm>
              <a:prstGeom prst="flowChartTerminator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1" name="Folyamatábra: Bekötés 103">
                <a:extLst>
                  <a:ext uri="{FF2B5EF4-FFF2-40B4-BE49-F238E27FC236}">
                    <a16:creationId xmlns:a16="http://schemas.microsoft.com/office/drawing/2014/main" id="{113F4226-A693-42A3-9C18-84EDA4250617}"/>
                  </a:ext>
                </a:extLst>
              </p:cNvPr>
              <p:cNvSpPr/>
              <p:nvPr/>
            </p:nvSpPr>
            <p:spPr>
              <a:xfrm>
                <a:off x="6333285" y="7221913"/>
                <a:ext cx="179696" cy="179696"/>
              </a:xfrm>
              <a:prstGeom prst="flowChartConnector">
                <a:avLst/>
              </a:prstGeom>
              <a:solidFill>
                <a:srgbClr val="D708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98" name="Kép 101">
              <a:extLst>
                <a:ext uri="{FF2B5EF4-FFF2-40B4-BE49-F238E27FC236}">
                  <a16:creationId xmlns:a16="http://schemas.microsoft.com/office/drawing/2014/main" id="{355B4265-B780-4663-B153-3B538D0CB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488" y="7369550"/>
              <a:ext cx="213273" cy="213273"/>
            </a:xfrm>
            <a:prstGeom prst="rect">
              <a:avLst/>
            </a:prstGeom>
          </p:spPr>
        </p:pic>
      </p:grpSp>
      <p:sp>
        <p:nvSpPr>
          <p:cNvPr id="112" name="Szövegdoboz 104">
            <a:extLst>
              <a:ext uri="{FF2B5EF4-FFF2-40B4-BE49-F238E27FC236}">
                <a16:creationId xmlns:a16="http://schemas.microsoft.com/office/drawing/2014/main" id="{CD5F3175-7CEF-4516-A0AD-E8BB6F79CDC0}"/>
              </a:ext>
            </a:extLst>
          </p:cNvPr>
          <p:cNvSpPr txBox="1"/>
          <p:nvPr/>
        </p:nvSpPr>
        <p:spPr>
          <a:xfrm>
            <a:off x="5028588" y="7387367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22 %</a:t>
            </a:r>
          </a:p>
        </p:txBody>
      </p:sp>
      <p:grpSp>
        <p:nvGrpSpPr>
          <p:cNvPr id="120" name="Csoportba foglalás 99">
            <a:extLst>
              <a:ext uri="{FF2B5EF4-FFF2-40B4-BE49-F238E27FC236}">
                <a16:creationId xmlns:a16="http://schemas.microsoft.com/office/drawing/2014/main" id="{042B8C5C-0DDC-4BF2-9761-B35FC7091313}"/>
              </a:ext>
            </a:extLst>
          </p:cNvPr>
          <p:cNvGrpSpPr/>
          <p:nvPr/>
        </p:nvGrpSpPr>
        <p:grpSpPr>
          <a:xfrm>
            <a:off x="4811368" y="6804636"/>
            <a:ext cx="629076" cy="240638"/>
            <a:chOff x="6420724" y="7350049"/>
            <a:chExt cx="629076" cy="240638"/>
          </a:xfrm>
        </p:grpSpPr>
        <p:grpSp>
          <p:nvGrpSpPr>
            <p:cNvPr id="121" name="Csoportba foglalás 100">
              <a:extLst>
                <a:ext uri="{FF2B5EF4-FFF2-40B4-BE49-F238E27FC236}">
                  <a16:creationId xmlns:a16="http://schemas.microsoft.com/office/drawing/2014/main" id="{12CF1BBC-0A6F-4494-8A17-403A90A76717}"/>
                </a:ext>
              </a:extLst>
            </p:cNvPr>
            <p:cNvGrpSpPr/>
            <p:nvPr/>
          </p:nvGrpSpPr>
          <p:grpSpPr>
            <a:xfrm>
              <a:off x="6420724" y="7350049"/>
              <a:ext cx="629076" cy="240638"/>
              <a:chOff x="6290765" y="7186647"/>
              <a:chExt cx="629076" cy="240638"/>
            </a:xfrm>
          </p:grpSpPr>
          <p:sp>
            <p:nvSpPr>
              <p:cNvPr id="123" name="Folyamatábra: Befejezés 102">
                <a:extLst>
                  <a:ext uri="{FF2B5EF4-FFF2-40B4-BE49-F238E27FC236}">
                    <a16:creationId xmlns:a16="http://schemas.microsoft.com/office/drawing/2014/main" id="{CF475467-331F-48F0-B1CA-0800C74B3D01}"/>
                  </a:ext>
                </a:extLst>
              </p:cNvPr>
              <p:cNvSpPr/>
              <p:nvPr/>
            </p:nvSpPr>
            <p:spPr>
              <a:xfrm>
                <a:off x="6290765" y="7186647"/>
                <a:ext cx="629076" cy="240638"/>
              </a:xfrm>
              <a:prstGeom prst="flowChartTerminator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4" name="Folyamatábra: Bekötés 103">
                <a:extLst>
                  <a:ext uri="{FF2B5EF4-FFF2-40B4-BE49-F238E27FC236}">
                    <a16:creationId xmlns:a16="http://schemas.microsoft.com/office/drawing/2014/main" id="{113F4226-A693-42A3-9C18-84EDA4250617}"/>
                  </a:ext>
                </a:extLst>
              </p:cNvPr>
              <p:cNvSpPr/>
              <p:nvPr/>
            </p:nvSpPr>
            <p:spPr>
              <a:xfrm>
                <a:off x="6333285" y="7221913"/>
                <a:ext cx="179696" cy="179696"/>
              </a:xfrm>
              <a:prstGeom prst="flowChartConnector">
                <a:avLst/>
              </a:prstGeom>
              <a:solidFill>
                <a:srgbClr val="D708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122" name="Kép 101">
              <a:extLst>
                <a:ext uri="{FF2B5EF4-FFF2-40B4-BE49-F238E27FC236}">
                  <a16:creationId xmlns:a16="http://schemas.microsoft.com/office/drawing/2014/main" id="{355B4265-B780-4663-B153-3B538D0CB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488" y="7369550"/>
              <a:ext cx="213273" cy="213273"/>
            </a:xfrm>
            <a:prstGeom prst="rect">
              <a:avLst/>
            </a:prstGeom>
          </p:spPr>
        </p:pic>
      </p:grpSp>
      <p:sp>
        <p:nvSpPr>
          <p:cNvPr id="125" name="Szövegdoboz 104">
            <a:extLst>
              <a:ext uri="{FF2B5EF4-FFF2-40B4-BE49-F238E27FC236}">
                <a16:creationId xmlns:a16="http://schemas.microsoft.com/office/drawing/2014/main" id="{CD5F3175-7CEF-4516-A0AD-E8BB6F79CDC0}"/>
              </a:ext>
            </a:extLst>
          </p:cNvPr>
          <p:cNvSpPr txBox="1"/>
          <p:nvPr/>
        </p:nvSpPr>
        <p:spPr>
          <a:xfrm>
            <a:off x="5028870" y="6794815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22 %</a:t>
            </a:r>
          </a:p>
        </p:txBody>
      </p:sp>
      <p:pic>
        <p:nvPicPr>
          <p:cNvPr id="4" name="Picture 2" descr="Konyha kollekció BZT OPTIMA online kedvező áron | Butor1.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93" y="1060761"/>
            <a:ext cx="4009199" cy="30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Csoportba foglalás 62">
            <a:extLst>
              <a:ext uri="{FF2B5EF4-FFF2-40B4-BE49-F238E27FC236}">
                <a16:creationId xmlns:a16="http://schemas.microsoft.com/office/drawing/2014/main" id="{7F644520-ECC4-425B-9115-75F51D09274D}"/>
              </a:ext>
            </a:extLst>
          </p:cNvPr>
          <p:cNvGrpSpPr/>
          <p:nvPr/>
        </p:nvGrpSpPr>
        <p:grpSpPr>
          <a:xfrm>
            <a:off x="4820076" y="5514018"/>
            <a:ext cx="629076" cy="240638"/>
            <a:chOff x="4810255" y="7413763"/>
            <a:chExt cx="629076" cy="240638"/>
          </a:xfrm>
        </p:grpSpPr>
        <p:sp>
          <p:nvSpPr>
            <p:cNvPr id="50" name="Folyamatábra: Befejezés 63">
              <a:extLst>
                <a:ext uri="{FF2B5EF4-FFF2-40B4-BE49-F238E27FC236}">
                  <a16:creationId xmlns:a16="http://schemas.microsoft.com/office/drawing/2014/main" id="{B63433F8-F63C-4A84-9AE3-9098556BC598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Folyamatábra: Bekötés 64">
              <a:extLst>
                <a:ext uri="{FF2B5EF4-FFF2-40B4-BE49-F238E27FC236}">
                  <a16:creationId xmlns:a16="http://schemas.microsoft.com/office/drawing/2014/main" id="{19D99395-B2D2-4874-903F-8E89CFE8C12B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7" name="Kép 65">
            <a:extLst>
              <a:ext uri="{FF2B5EF4-FFF2-40B4-BE49-F238E27FC236}">
                <a16:creationId xmlns:a16="http://schemas.microsoft.com/office/drawing/2014/main" id="{0EDB5523-9ED4-47AF-8384-76E59178F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8" y="5528485"/>
            <a:ext cx="213541" cy="213541"/>
          </a:xfrm>
          <a:prstGeom prst="rect">
            <a:avLst/>
          </a:prstGeom>
        </p:spPr>
      </p:pic>
      <p:sp>
        <p:nvSpPr>
          <p:cNvPr id="58" name="Szövegdoboz 70">
            <a:extLst>
              <a:ext uri="{FF2B5EF4-FFF2-40B4-BE49-F238E27FC236}">
                <a16:creationId xmlns:a16="http://schemas.microsoft.com/office/drawing/2014/main" id="{385B1FD0-2823-4697-B90A-BDDA583D0560}"/>
              </a:ext>
            </a:extLst>
          </p:cNvPr>
          <p:cNvSpPr txBox="1"/>
          <p:nvPr/>
        </p:nvSpPr>
        <p:spPr>
          <a:xfrm>
            <a:off x="5030394" y="5511226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96 %</a:t>
            </a:r>
          </a:p>
        </p:txBody>
      </p:sp>
    </p:spTree>
    <p:extLst>
      <p:ext uri="{BB962C8B-B14F-4D97-AF65-F5344CB8AC3E}">
        <p14:creationId xmlns:p14="http://schemas.microsoft.com/office/powerpoint/2010/main" val="88386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DDDBC0-B8B9-4518-97EB-9BD5DD43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38452" r="19856" b="15188"/>
          <a:stretch/>
        </p:blipFill>
        <p:spPr>
          <a:xfrm>
            <a:off x="0" y="-25832"/>
            <a:ext cx="7086601" cy="12320915"/>
          </a:xfrm>
          <a:prstGeom prst="rect">
            <a:avLst/>
          </a:prstGeom>
          <a:solidFill>
            <a:srgbClr val="282828"/>
          </a:solidFill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07F104-C9F2-4415-BAD1-E6C4A4DE2B9C}"/>
              </a:ext>
            </a:extLst>
          </p:cNvPr>
          <p:cNvSpPr/>
          <p:nvPr/>
        </p:nvSpPr>
        <p:spPr>
          <a:xfrm>
            <a:off x="1067547" y="336048"/>
            <a:ext cx="4722906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lakás környezetének</a:t>
            </a: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ELEMZÉSE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6C00FD1-F81D-4A9F-871E-99FAA4F63C46}"/>
              </a:ext>
            </a:extLst>
          </p:cNvPr>
          <p:cNvSpPr/>
          <p:nvPr/>
        </p:nvSpPr>
        <p:spPr>
          <a:xfrm>
            <a:off x="1321883" y="4408559"/>
            <a:ext cx="4211053" cy="587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következő végeredményt hozta:</a:t>
            </a:r>
          </a:p>
        </p:txBody>
      </p:sp>
      <p:sp>
        <p:nvSpPr>
          <p:cNvPr id="12" name="Téglalap 1">
            <a:extLst>
              <a:ext uri="{FF2B5EF4-FFF2-40B4-BE49-F238E27FC236}">
                <a16:creationId xmlns:a16="http://schemas.microsoft.com/office/drawing/2014/main" id="{A230C9BB-C18F-4353-B0B6-D530D116E1EF}"/>
              </a:ext>
            </a:extLst>
          </p:cNvPr>
          <p:cNvSpPr/>
          <p:nvPr/>
        </p:nvSpPr>
        <p:spPr>
          <a:xfrm>
            <a:off x="1223248" y="9400017"/>
            <a:ext cx="4287203" cy="2589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Önök által kért legfontosabb ingatlan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elemzési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szempontokat kiértékeltük. Az elemzésünk szerint a </a:t>
            </a:r>
            <a:r>
              <a:rPr lang="hu-HU" sz="1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lakás környezete 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fent felsorolt értékeléseket kapta. 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eredményei alapján az ingatlanra vételi ajánlat megfogalmazását javasoljuk! A részletek kapcsán személyes konzultációt javaslunk.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Keressen bizalommal!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A4B987F-5DAA-4DE0-BAA0-A7F65D834A4C}"/>
              </a:ext>
            </a:extLst>
          </p:cNvPr>
          <p:cNvSpPr/>
          <p:nvPr/>
        </p:nvSpPr>
        <p:spPr>
          <a:xfrm>
            <a:off x="1259938" y="5381620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49. KERT, UDVAR LISTASZERŰ GYORS ELEMZÉSE</a:t>
            </a:r>
            <a:endParaRPr lang="hu-HU" sz="1000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A26EB511-C171-459E-9464-76C3E524DF60}"/>
              </a:ext>
            </a:extLst>
          </p:cNvPr>
          <p:cNvSpPr/>
          <p:nvPr/>
        </p:nvSpPr>
        <p:spPr>
          <a:xfrm>
            <a:off x="1253737" y="6031752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r>
              <a:rPr lang="hu-HU" sz="1000" dirty="0"/>
              <a:t>50. PARKOLÁSI MÓD LISTASZERŰ ELEMZÉSE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0254B551-A60D-4912-BC45-C7783448DDC2}"/>
              </a:ext>
            </a:extLst>
          </p:cNvPr>
          <p:cNvSpPr/>
          <p:nvPr/>
        </p:nvSpPr>
        <p:spPr>
          <a:xfrm>
            <a:off x="1253737" y="6656118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 anchorCtr="0"/>
          <a:lstStyle/>
          <a:p>
            <a:pPr algn="just"/>
            <a:r>
              <a:rPr lang="hu-HU" sz="1000" dirty="0"/>
              <a:t>82. MENNYIRE CSALÁDBARÁT A LAKÁS?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CE9EAF05-A5C9-46DF-AF3D-4DBC18F5776F}"/>
              </a:ext>
            </a:extLst>
          </p:cNvPr>
          <p:cNvSpPr/>
          <p:nvPr/>
        </p:nvSpPr>
        <p:spPr>
          <a:xfrm>
            <a:off x="1253737" y="7261322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just"/>
            <a:r>
              <a:rPr lang="es-ES" sz="1000" dirty="0"/>
              <a:t>89. A LAKÁS BIZTONSÁGÁNAK ELLENŐRZÉSE</a:t>
            </a:r>
            <a:endParaRPr lang="hu-HU" sz="1000" dirty="0"/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3AC7D511-CF54-4545-B18D-F09753F87784}"/>
              </a:ext>
            </a:extLst>
          </p:cNvPr>
          <p:cNvSpPr/>
          <p:nvPr/>
        </p:nvSpPr>
        <p:spPr>
          <a:xfrm>
            <a:off x="1253735" y="8499561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 anchorCtr="0"/>
          <a:lstStyle/>
          <a:p>
            <a:pPr algn="just"/>
            <a:r>
              <a:rPr lang="pl-PL" sz="1000" dirty="0"/>
              <a:t>106. TERASZ ELEMZÉSE</a:t>
            </a:r>
            <a:endParaRPr lang="hu-HU" sz="1000" dirty="0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83821618-8AE5-4795-AB21-B6FE06E52CD0}"/>
              </a:ext>
            </a:extLst>
          </p:cNvPr>
          <p:cNvSpPr/>
          <p:nvPr/>
        </p:nvSpPr>
        <p:spPr>
          <a:xfrm>
            <a:off x="1253735" y="7874017"/>
            <a:ext cx="4347348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 anchorCtr="0"/>
          <a:lstStyle/>
          <a:p>
            <a:pPr algn="just"/>
            <a:r>
              <a:rPr lang="hu-HU" sz="1000" dirty="0"/>
              <a:t>108. ERKÉLYEK ELEMZÉSE</a:t>
            </a:r>
          </a:p>
        </p:txBody>
      </p:sp>
      <p:grpSp>
        <p:nvGrpSpPr>
          <p:cNvPr id="63" name="Csoportba foglalás 62">
            <a:extLst>
              <a:ext uri="{FF2B5EF4-FFF2-40B4-BE49-F238E27FC236}">
                <a16:creationId xmlns:a16="http://schemas.microsoft.com/office/drawing/2014/main" id="{7F644520-ECC4-425B-9115-75F51D09274D}"/>
              </a:ext>
            </a:extLst>
          </p:cNvPr>
          <p:cNvGrpSpPr/>
          <p:nvPr/>
        </p:nvGrpSpPr>
        <p:grpSpPr>
          <a:xfrm>
            <a:off x="4820076" y="6168295"/>
            <a:ext cx="629076" cy="240638"/>
            <a:chOff x="4810255" y="7413763"/>
            <a:chExt cx="629076" cy="240638"/>
          </a:xfrm>
        </p:grpSpPr>
        <p:sp>
          <p:nvSpPr>
            <p:cNvPr id="64" name="Folyamatábra: Befejezés 63">
              <a:extLst>
                <a:ext uri="{FF2B5EF4-FFF2-40B4-BE49-F238E27FC236}">
                  <a16:creationId xmlns:a16="http://schemas.microsoft.com/office/drawing/2014/main" id="{B63433F8-F63C-4A84-9AE3-9098556BC598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Folyamatábra: Bekötés 64">
              <a:extLst>
                <a:ext uri="{FF2B5EF4-FFF2-40B4-BE49-F238E27FC236}">
                  <a16:creationId xmlns:a16="http://schemas.microsoft.com/office/drawing/2014/main" id="{19D99395-B2D2-4874-903F-8E89CFE8C12B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6" name="Kép 65">
            <a:extLst>
              <a:ext uri="{FF2B5EF4-FFF2-40B4-BE49-F238E27FC236}">
                <a16:creationId xmlns:a16="http://schemas.microsoft.com/office/drawing/2014/main" id="{0EDB5523-9ED4-47AF-8384-76E59178F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8" y="6182762"/>
            <a:ext cx="213541" cy="213541"/>
          </a:xfrm>
          <a:prstGeom prst="rect">
            <a:avLst/>
          </a:prstGeom>
        </p:spPr>
      </p:pic>
      <p:grpSp>
        <p:nvGrpSpPr>
          <p:cNvPr id="67" name="Csoportba foglalás 66">
            <a:extLst>
              <a:ext uri="{FF2B5EF4-FFF2-40B4-BE49-F238E27FC236}">
                <a16:creationId xmlns:a16="http://schemas.microsoft.com/office/drawing/2014/main" id="{8C30EA2D-3ADE-4720-95BC-CE43E40B0D9B}"/>
              </a:ext>
            </a:extLst>
          </p:cNvPr>
          <p:cNvGrpSpPr/>
          <p:nvPr/>
        </p:nvGrpSpPr>
        <p:grpSpPr>
          <a:xfrm>
            <a:off x="4806261" y="8639843"/>
            <a:ext cx="629076" cy="240638"/>
            <a:chOff x="4810255" y="7413763"/>
            <a:chExt cx="629076" cy="240638"/>
          </a:xfrm>
        </p:grpSpPr>
        <p:sp>
          <p:nvSpPr>
            <p:cNvPr id="68" name="Folyamatábra: Befejezés 67">
              <a:extLst>
                <a:ext uri="{FF2B5EF4-FFF2-40B4-BE49-F238E27FC236}">
                  <a16:creationId xmlns:a16="http://schemas.microsoft.com/office/drawing/2014/main" id="{5B863E6F-0D44-49A7-AF84-0915972A8BFC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Folyamatábra: Bekötés 68">
              <a:extLst>
                <a:ext uri="{FF2B5EF4-FFF2-40B4-BE49-F238E27FC236}">
                  <a16:creationId xmlns:a16="http://schemas.microsoft.com/office/drawing/2014/main" id="{833505D3-0D26-47B2-9ACA-D9177173AA5A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385B1FD0-2823-4697-B90A-BDDA583D0560}"/>
              </a:ext>
            </a:extLst>
          </p:cNvPr>
          <p:cNvSpPr txBox="1"/>
          <p:nvPr/>
        </p:nvSpPr>
        <p:spPr>
          <a:xfrm>
            <a:off x="5030394" y="616550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32 %</a:t>
            </a:r>
          </a:p>
        </p:txBody>
      </p:sp>
      <p:pic>
        <p:nvPicPr>
          <p:cNvPr id="75" name="Kép 74">
            <a:extLst>
              <a:ext uri="{FF2B5EF4-FFF2-40B4-BE49-F238E27FC236}">
                <a16:creationId xmlns:a16="http://schemas.microsoft.com/office/drawing/2014/main" id="{17BF905A-5AB6-4B4F-9D70-E95EF1CFD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78" y="8650642"/>
            <a:ext cx="213541" cy="213541"/>
          </a:xfrm>
          <a:prstGeom prst="rect">
            <a:avLst/>
          </a:prstGeom>
        </p:spPr>
      </p:pic>
      <p:grpSp>
        <p:nvGrpSpPr>
          <p:cNvPr id="77" name="Csoportba foglalás 76">
            <a:extLst>
              <a:ext uri="{FF2B5EF4-FFF2-40B4-BE49-F238E27FC236}">
                <a16:creationId xmlns:a16="http://schemas.microsoft.com/office/drawing/2014/main" id="{FB97CA6D-3C36-4815-83AF-65816B55A9B7}"/>
              </a:ext>
            </a:extLst>
          </p:cNvPr>
          <p:cNvGrpSpPr/>
          <p:nvPr/>
        </p:nvGrpSpPr>
        <p:grpSpPr>
          <a:xfrm>
            <a:off x="4808785" y="8046598"/>
            <a:ext cx="629076" cy="240638"/>
            <a:chOff x="4810255" y="7413763"/>
            <a:chExt cx="629076" cy="240638"/>
          </a:xfrm>
        </p:grpSpPr>
        <p:sp>
          <p:nvSpPr>
            <p:cNvPr id="78" name="Folyamatábra: Befejezés 77">
              <a:extLst>
                <a:ext uri="{FF2B5EF4-FFF2-40B4-BE49-F238E27FC236}">
                  <a16:creationId xmlns:a16="http://schemas.microsoft.com/office/drawing/2014/main" id="{FB575C77-8F27-4580-BC74-A05BEF0C878A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Folyamatábra: Bekötés 78">
              <a:extLst>
                <a:ext uri="{FF2B5EF4-FFF2-40B4-BE49-F238E27FC236}">
                  <a16:creationId xmlns:a16="http://schemas.microsoft.com/office/drawing/2014/main" id="{FAA1CC67-53F2-4DBE-92A0-CDF424D3AA61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0" name="Kép 79">
            <a:extLst>
              <a:ext uri="{FF2B5EF4-FFF2-40B4-BE49-F238E27FC236}">
                <a16:creationId xmlns:a16="http://schemas.microsoft.com/office/drawing/2014/main" id="{5348C57A-15DF-4730-9C94-5DD8ADD80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2" y="8056007"/>
            <a:ext cx="213541" cy="213541"/>
          </a:xfrm>
          <a:prstGeom prst="rect">
            <a:avLst/>
          </a:prstGeom>
        </p:spPr>
      </p:pic>
      <p:sp>
        <p:nvSpPr>
          <p:cNvPr id="81" name="Szövegdoboz 80">
            <a:extLst>
              <a:ext uri="{FF2B5EF4-FFF2-40B4-BE49-F238E27FC236}">
                <a16:creationId xmlns:a16="http://schemas.microsoft.com/office/drawing/2014/main" id="{D37B6E6D-03AF-473A-9888-C7C33F4203EC}"/>
              </a:ext>
            </a:extLst>
          </p:cNvPr>
          <p:cNvSpPr txBox="1"/>
          <p:nvPr/>
        </p:nvSpPr>
        <p:spPr>
          <a:xfrm>
            <a:off x="4965898" y="8046598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100 %</a:t>
            </a:r>
          </a:p>
        </p:txBody>
      </p:sp>
      <p:sp>
        <p:nvSpPr>
          <p:cNvPr id="82" name="Szövegdoboz 81">
            <a:extLst>
              <a:ext uri="{FF2B5EF4-FFF2-40B4-BE49-F238E27FC236}">
                <a16:creationId xmlns:a16="http://schemas.microsoft.com/office/drawing/2014/main" id="{BDD38ED7-EAAD-4991-A985-8CFB1D6A71CC}"/>
              </a:ext>
            </a:extLst>
          </p:cNvPr>
          <p:cNvSpPr txBox="1"/>
          <p:nvPr/>
        </p:nvSpPr>
        <p:spPr>
          <a:xfrm>
            <a:off x="5018335" y="8640397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80 %</a:t>
            </a:r>
          </a:p>
        </p:txBody>
      </p:sp>
      <p:grpSp>
        <p:nvGrpSpPr>
          <p:cNvPr id="100" name="Csoportba foglalás 99">
            <a:extLst>
              <a:ext uri="{FF2B5EF4-FFF2-40B4-BE49-F238E27FC236}">
                <a16:creationId xmlns:a16="http://schemas.microsoft.com/office/drawing/2014/main" id="{042B8C5C-0DDC-4BF2-9761-B35FC7091313}"/>
              </a:ext>
            </a:extLst>
          </p:cNvPr>
          <p:cNvGrpSpPr/>
          <p:nvPr/>
        </p:nvGrpSpPr>
        <p:grpSpPr>
          <a:xfrm>
            <a:off x="4811086" y="7397188"/>
            <a:ext cx="629076" cy="240638"/>
            <a:chOff x="6420724" y="7350049"/>
            <a:chExt cx="629076" cy="240638"/>
          </a:xfrm>
        </p:grpSpPr>
        <p:grpSp>
          <p:nvGrpSpPr>
            <p:cNvPr id="101" name="Csoportba foglalás 100">
              <a:extLst>
                <a:ext uri="{FF2B5EF4-FFF2-40B4-BE49-F238E27FC236}">
                  <a16:creationId xmlns:a16="http://schemas.microsoft.com/office/drawing/2014/main" id="{12CF1BBC-0A6F-4494-8A17-403A90A76717}"/>
                </a:ext>
              </a:extLst>
            </p:cNvPr>
            <p:cNvGrpSpPr/>
            <p:nvPr/>
          </p:nvGrpSpPr>
          <p:grpSpPr>
            <a:xfrm>
              <a:off x="6420724" y="7350049"/>
              <a:ext cx="629076" cy="240638"/>
              <a:chOff x="6290765" y="7186647"/>
              <a:chExt cx="629076" cy="240638"/>
            </a:xfrm>
          </p:grpSpPr>
          <p:sp>
            <p:nvSpPr>
              <p:cNvPr id="103" name="Folyamatábra: Befejezés 102">
                <a:extLst>
                  <a:ext uri="{FF2B5EF4-FFF2-40B4-BE49-F238E27FC236}">
                    <a16:creationId xmlns:a16="http://schemas.microsoft.com/office/drawing/2014/main" id="{CF475467-331F-48F0-B1CA-0800C74B3D01}"/>
                  </a:ext>
                </a:extLst>
              </p:cNvPr>
              <p:cNvSpPr/>
              <p:nvPr/>
            </p:nvSpPr>
            <p:spPr>
              <a:xfrm>
                <a:off x="6290765" y="7186647"/>
                <a:ext cx="629076" cy="240638"/>
              </a:xfrm>
              <a:prstGeom prst="flowChartTerminator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4" name="Folyamatábra: Bekötés 103">
                <a:extLst>
                  <a:ext uri="{FF2B5EF4-FFF2-40B4-BE49-F238E27FC236}">
                    <a16:creationId xmlns:a16="http://schemas.microsoft.com/office/drawing/2014/main" id="{113F4226-A693-42A3-9C18-84EDA4250617}"/>
                  </a:ext>
                </a:extLst>
              </p:cNvPr>
              <p:cNvSpPr/>
              <p:nvPr/>
            </p:nvSpPr>
            <p:spPr>
              <a:xfrm>
                <a:off x="6333285" y="7221913"/>
                <a:ext cx="179696" cy="179696"/>
              </a:xfrm>
              <a:prstGeom prst="flowChartConnector">
                <a:avLst/>
              </a:prstGeom>
              <a:solidFill>
                <a:srgbClr val="D708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102" name="Kép 101">
              <a:extLst>
                <a:ext uri="{FF2B5EF4-FFF2-40B4-BE49-F238E27FC236}">
                  <a16:creationId xmlns:a16="http://schemas.microsoft.com/office/drawing/2014/main" id="{355B4265-B780-4663-B153-3B538D0CB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488" y="7369550"/>
              <a:ext cx="213273" cy="213273"/>
            </a:xfrm>
            <a:prstGeom prst="rect">
              <a:avLst/>
            </a:prstGeom>
          </p:spPr>
        </p:pic>
      </p:grpSp>
      <p:sp>
        <p:nvSpPr>
          <p:cNvPr id="105" name="Szövegdoboz 104">
            <a:extLst>
              <a:ext uri="{FF2B5EF4-FFF2-40B4-BE49-F238E27FC236}">
                <a16:creationId xmlns:a16="http://schemas.microsoft.com/office/drawing/2014/main" id="{CD5F3175-7CEF-4516-A0AD-E8BB6F79CDC0}"/>
              </a:ext>
            </a:extLst>
          </p:cNvPr>
          <p:cNvSpPr txBox="1"/>
          <p:nvPr/>
        </p:nvSpPr>
        <p:spPr>
          <a:xfrm>
            <a:off x="5028588" y="7387367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20 %</a:t>
            </a:r>
          </a:p>
        </p:txBody>
      </p:sp>
      <p:pic>
        <p:nvPicPr>
          <p:cNvPr id="2050" name="Picture 2" descr="Álomkert 4 lépésben - Praktiker Ötlet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48" y="1081358"/>
            <a:ext cx="4341146" cy="28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Csoportba foglalás 48">
            <a:extLst>
              <a:ext uri="{FF2B5EF4-FFF2-40B4-BE49-F238E27FC236}">
                <a16:creationId xmlns:a16="http://schemas.microsoft.com/office/drawing/2014/main" id="{9008DBE2-13C8-46C0-8FD8-4122CF1C6CBE}"/>
              </a:ext>
            </a:extLst>
          </p:cNvPr>
          <p:cNvGrpSpPr/>
          <p:nvPr/>
        </p:nvGrpSpPr>
        <p:grpSpPr>
          <a:xfrm>
            <a:off x="4808224" y="5514018"/>
            <a:ext cx="629076" cy="240638"/>
            <a:chOff x="4810255" y="7413763"/>
            <a:chExt cx="629076" cy="240638"/>
          </a:xfrm>
        </p:grpSpPr>
        <p:sp>
          <p:nvSpPr>
            <p:cNvPr id="47" name="Folyamatábra: Befejezés 49">
              <a:extLst>
                <a:ext uri="{FF2B5EF4-FFF2-40B4-BE49-F238E27FC236}">
                  <a16:creationId xmlns:a16="http://schemas.microsoft.com/office/drawing/2014/main" id="{8018AF60-2F8E-4275-8047-3265648668A2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Folyamatábra: Bekötés 50">
              <a:extLst>
                <a:ext uri="{FF2B5EF4-FFF2-40B4-BE49-F238E27FC236}">
                  <a16:creationId xmlns:a16="http://schemas.microsoft.com/office/drawing/2014/main" id="{2343C031-B4C9-45D0-840B-514F6DC72A8C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2" name="Kép 69">
            <a:extLst>
              <a:ext uri="{FF2B5EF4-FFF2-40B4-BE49-F238E27FC236}">
                <a16:creationId xmlns:a16="http://schemas.microsoft.com/office/drawing/2014/main" id="{BD610244-473E-4A3F-8C3F-EE08B489C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74" y="5527769"/>
            <a:ext cx="213541" cy="213541"/>
          </a:xfrm>
          <a:prstGeom prst="rect">
            <a:avLst/>
          </a:prstGeom>
        </p:spPr>
      </p:pic>
      <p:sp>
        <p:nvSpPr>
          <p:cNvPr id="53" name="Szövegdoboz 71">
            <a:extLst>
              <a:ext uri="{FF2B5EF4-FFF2-40B4-BE49-F238E27FC236}">
                <a16:creationId xmlns:a16="http://schemas.microsoft.com/office/drawing/2014/main" id="{19AE4DE7-65EF-4ABE-A7F8-2C2532903630}"/>
              </a:ext>
            </a:extLst>
          </p:cNvPr>
          <p:cNvSpPr txBox="1"/>
          <p:nvPr/>
        </p:nvSpPr>
        <p:spPr>
          <a:xfrm>
            <a:off x="5035235" y="5509746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96 %</a:t>
            </a:r>
          </a:p>
        </p:txBody>
      </p:sp>
      <p:grpSp>
        <p:nvGrpSpPr>
          <p:cNvPr id="54" name="Csoportba foglalás 117">
            <a:extLst>
              <a:ext uri="{FF2B5EF4-FFF2-40B4-BE49-F238E27FC236}">
                <a16:creationId xmlns:a16="http://schemas.microsoft.com/office/drawing/2014/main" id="{2D333B8A-AFD7-4375-B117-BB2028F18EB9}"/>
              </a:ext>
            </a:extLst>
          </p:cNvPr>
          <p:cNvGrpSpPr/>
          <p:nvPr/>
        </p:nvGrpSpPr>
        <p:grpSpPr>
          <a:xfrm>
            <a:off x="4821564" y="6788516"/>
            <a:ext cx="629076" cy="240638"/>
            <a:chOff x="4810255" y="7413763"/>
            <a:chExt cx="629076" cy="240638"/>
          </a:xfrm>
        </p:grpSpPr>
        <p:grpSp>
          <p:nvGrpSpPr>
            <p:cNvPr id="55" name="Csoportba foglalás 118">
              <a:extLst>
                <a:ext uri="{FF2B5EF4-FFF2-40B4-BE49-F238E27FC236}">
                  <a16:creationId xmlns:a16="http://schemas.microsoft.com/office/drawing/2014/main" id="{C72E2B07-5D97-410E-B29C-6F6C74C0A900}"/>
                </a:ext>
              </a:extLst>
            </p:cNvPr>
            <p:cNvGrpSpPr/>
            <p:nvPr/>
          </p:nvGrpSpPr>
          <p:grpSpPr>
            <a:xfrm>
              <a:off x="4810255" y="7413763"/>
              <a:ext cx="629076" cy="240638"/>
              <a:chOff x="4810255" y="7413763"/>
              <a:chExt cx="629076" cy="240638"/>
            </a:xfrm>
          </p:grpSpPr>
          <p:sp>
            <p:nvSpPr>
              <p:cNvPr id="57" name="Folyamatábra: Befejezés 120">
                <a:extLst>
                  <a:ext uri="{FF2B5EF4-FFF2-40B4-BE49-F238E27FC236}">
                    <a16:creationId xmlns:a16="http://schemas.microsoft.com/office/drawing/2014/main" id="{346047DC-7C2E-4079-95EF-F41394CF9A0D}"/>
                  </a:ext>
                </a:extLst>
              </p:cNvPr>
              <p:cNvSpPr/>
              <p:nvPr/>
            </p:nvSpPr>
            <p:spPr>
              <a:xfrm>
                <a:off x="4810255" y="7413763"/>
                <a:ext cx="629076" cy="240638"/>
              </a:xfrm>
              <a:prstGeom prst="flowChartTerminator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" name="Folyamatábra: Bekötés 121">
                <a:extLst>
                  <a:ext uri="{FF2B5EF4-FFF2-40B4-BE49-F238E27FC236}">
                    <a16:creationId xmlns:a16="http://schemas.microsoft.com/office/drawing/2014/main" id="{7A29A053-15B8-4440-8369-7D41E5F85591}"/>
                  </a:ext>
                </a:extLst>
              </p:cNvPr>
              <p:cNvSpPr/>
              <p:nvPr/>
            </p:nvSpPr>
            <p:spPr>
              <a:xfrm>
                <a:off x="4850698" y="7444858"/>
                <a:ext cx="179696" cy="179696"/>
              </a:xfrm>
              <a:prstGeom prst="flowChartConnector">
                <a:avLst/>
              </a:prstGeom>
              <a:solidFill>
                <a:srgbClr val="FFE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56" name="Kép 119">
              <a:extLst>
                <a:ext uri="{FF2B5EF4-FFF2-40B4-BE49-F238E27FC236}">
                  <a16:creationId xmlns:a16="http://schemas.microsoft.com/office/drawing/2014/main" id="{3D4BA2CE-3166-429B-B112-90AD94977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776" y="7431856"/>
              <a:ext cx="213541" cy="213541"/>
            </a:xfrm>
            <a:prstGeom prst="rect">
              <a:avLst/>
            </a:prstGeom>
          </p:spPr>
        </p:pic>
      </p:grpSp>
      <p:sp>
        <p:nvSpPr>
          <p:cNvPr id="59" name="Szövegdoboz 122">
            <a:extLst>
              <a:ext uri="{FF2B5EF4-FFF2-40B4-BE49-F238E27FC236}">
                <a16:creationId xmlns:a16="http://schemas.microsoft.com/office/drawing/2014/main" id="{BD3D89E0-418E-44D5-8DA4-330B249D9BAD}"/>
              </a:ext>
            </a:extLst>
          </p:cNvPr>
          <p:cNvSpPr txBox="1"/>
          <p:nvPr/>
        </p:nvSpPr>
        <p:spPr>
          <a:xfrm>
            <a:off x="5027717" y="6786600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52 %</a:t>
            </a:r>
          </a:p>
        </p:txBody>
      </p:sp>
    </p:spTree>
    <p:extLst>
      <p:ext uri="{BB962C8B-B14F-4D97-AF65-F5344CB8AC3E}">
        <p14:creationId xmlns:p14="http://schemas.microsoft.com/office/powerpoint/2010/main" val="337894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DDDBC0-B8B9-4518-97EB-9BD5DD43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38452" r="19856" b="15188"/>
          <a:stretch/>
        </p:blipFill>
        <p:spPr>
          <a:xfrm>
            <a:off x="0" y="-25832"/>
            <a:ext cx="7086601" cy="12320915"/>
          </a:xfrm>
          <a:prstGeom prst="rect">
            <a:avLst/>
          </a:prstGeom>
          <a:solidFill>
            <a:srgbClr val="282828"/>
          </a:solidFill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07F104-C9F2-4415-BAD1-E6C4A4DE2B9C}"/>
              </a:ext>
            </a:extLst>
          </p:cNvPr>
          <p:cNvSpPr/>
          <p:nvPr/>
        </p:nvSpPr>
        <p:spPr>
          <a:xfrm>
            <a:off x="1067547" y="336048"/>
            <a:ext cx="4722906" cy="52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92D05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Lokáció</a:t>
            </a:r>
          </a:p>
          <a:p>
            <a:pPr algn="ctr"/>
            <a:r>
              <a:rPr lang="hu-HU" sz="2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ELEMZÉSE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6C00FD1-F81D-4A9F-871E-99FAA4F63C46}"/>
              </a:ext>
            </a:extLst>
          </p:cNvPr>
          <p:cNvSpPr/>
          <p:nvPr/>
        </p:nvSpPr>
        <p:spPr>
          <a:xfrm>
            <a:off x="1321883" y="4408559"/>
            <a:ext cx="4211053" cy="587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2400" b="1" dirty="0">
                <a:solidFill>
                  <a:srgbClr val="97C85C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 </a:t>
            </a:r>
            <a:r>
              <a:rPr lang="hu-HU" sz="2400" b="1" dirty="0">
                <a:solidFill>
                  <a:srgbClr val="373940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 következő végeredményt hozta:</a:t>
            </a:r>
          </a:p>
        </p:txBody>
      </p:sp>
      <p:sp>
        <p:nvSpPr>
          <p:cNvPr id="12" name="Téglalap 1">
            <a:extLst>
              <a:ext uri="{FF2B5EF4-FFF2-40B4-BE49-F238E27FC236}">
                <a16:creationId xmlns:a16="http://schemas.microsoft.com/office/drawing/2014/main" id="{A230C9BB-C18F-4353-B0B6-D530D116E1EF}"/>
              </a:ext>
            </a:extLst>
          </p:cNvPr>
          <p:cNvSpPr/>
          <p:nvPr/>
        </p:nvSpPr>
        <p:spPr>
          <a:xfrm>
            <a:off x="1223248" y="9400017"/>
            <a:ext cx="4287203" cy="2589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Önök által kért legfontosabb ingatlan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elemzési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szempontokat kiértékeltük. Az elemzésünk szerint a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lokáció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a fent felsorolt értékeléseket kapta. 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Az </a:t>
            </a:r>
            <a:r>
              <a:rPr lang="hu-HU" sz="1400" b="1" dirty="0">
                <a:solidFill>
                  <a:srgbClr val="9FCF5F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elemzés</a:t>
            </a:r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eredményei alapján az ingatlanra vételi ajánlat megfogalmazását javasoljuk! A részletek kapcsán személyes konzultációt javaslunk.</a:t>
            </a:r>
          </a:p>
          <a:p>
            <a:pPr algn="ctr"/>
            <a:endParaRPr lang="hu-HU" sz="1400" b="1" dirty="0">
              <a:solidFill>
                <a:srgbClr val="424242"/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hu-HU" sz="1400" b="1" dirty="0">
                <a:solidFill>
                  <a:srgbClr val="424242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 Keressen bizalommal!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3" y="1011677"/>
            <a:ext cx="2866965" cy="295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églalap 14">
            <a:extLst>
              <a:ext uri="{FF2B5EF4-FFF2-40B4-BE49-F238E27FC236}">
                <a16:creationId xmlns:a16="http://schemas.microsoft.com/office/drawing/2014/main" id="{AA4B987F-5DAA-4DE0-BAA0-A7F65D834A4C}"/>
              </a:ext>
            </a:extLst>
          </p:cNvPr>
          <p:cNvSpPr/>
          <p:nvPr/>
        </p:nvSpPr>
        <p:spPr>
          <a:xfrm>
            <a:off x="1253737" y="5392253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34</a:t>
            </a:r>
            <a:r>
              <a:rPr lang="es-ES" sz="1000" dirty="0">
                <a:solidFill>
                  <a:schemeClr val="bg1"/>
                </a:solidFill>
              </a:rPr>
              <a:t>. INGÁZÁSI IDŐ ELEMZÉSE. A LEGFONTOSABB DOLGOK</a:t>
            </a:r>
            <a:endParaRPr lang="hu-HU" sz="1000" dirty="0">
              <a:solidFill>
                <a:schemeClr val="bg1"/>
              </a:solidFill>
            </a:endParaRPr>
          </a:p>
          <a:p>
            <a:pPr algn="just"/>
            <a:r>
              <a:rPr lang="es-ES" sz="1000" dirty="0">
                <a:solidFill>
                  <a:schemeClr val="bg1"/>
                </a:solidFill>
              </a:rPr>
              <a:t>ELÉRÉSI IDEJE</a:t>
            </a:r>
            <a:endParaRPr lang="hu-HU" sz="1000" dirty="0"/>
          </a:p>
          <a:p>
            <a:pPr algn="ctr"/>
            <a:endParaRPr lang="hu-HU" sz="1000" dirty="0"/>
          </a:p>
        </p:txBody>
      </p:sp>
      <p:sp>
        <p:nvSpPr>
          <p:cNvPr id="49" name="Téglalap 15">
            <a:extLst>
              <a:ext uri="{FF2B5EF4-FFF2-40B4-BE49-F238E27FC236}">
                <a16:creationId xmlns:a16="http://schemas.microsoft.com/office/drawing/2014/main" id="{A26EB511-C171-459E-9464-76C3E524DF60}"/>
              </a:ext>
            </a:extLst>
          </p:cNvPr>
          <p:cNvSpPr/>
          <p:nvPr/>
        </p:nvSpPr>
        <p:spPr>
          <a:xfrm>
            <a:off x="1265793" y="6031752"/>
            <a:ext cx="4335292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38. MENNYIT KELL UTAZZAK? SZOLGÁLTATÁSOK ELÉRÉSI IDEJE</a:t>
            </a:r>
          </a:p>
        </p:txBody>
      </p:sp>
      <p:grpSp>
        <p:nvGrpSpPr>
          <p:cNvPr id="54" name="Csoportba foglalás 56">
            <a:extLst>
              <a:ext uri="{FF2B5EF4-FFF2-40B4-BE49-F238E27FC236}">
                <a16:creationId xmlns:a16="http://schemas.microsoft.com/office/drawing/2014/main" id="{7C160AD2-10AF-4CFC-9268-0732291008EB}"/>
              </a:ext>
            </a:extLst>
          </p:cNvPr>
          <p:cNvGrpSpPr/>
          <p:nvPr/>
        </p:nvGrpSpPr>
        <p:grpSpPr>
          <a:xfrm>
            <a:off x="4820076" y="5569733"/>
            <a:ext cx="629076" cy="240638"/>
            <a:chOff x="4810255" y="7413763"/>
            <a:chExt cx="629076" cy="240638"/>
          </a:xfrm>
        </p:grpSpPr>
        <p:sp>
          <p:nvSpPr>
            <p:cNvPr id="55" name="Folyamatábra: Befejezés 57">
              <a:extLst>
                <a:ext uri="{FF2B5EF4-FFF2-40B4-BE49-F238E27FC236}">
                  <a16:creationId xmlns:a16="http://schemas.microsoft.com/office/drawing/2014/main" id="{C2FD745B-5F8D-4FEC-B15C-41210D18F46C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Folyamatábra: Bekötés 58">
              <a:extLst>
                <a:ext uri="{FF2B5EF4-FFF2-40B4-BE49-F238E27FC236}">
                  <a16:creationId xmlns:a16="http://schemas.microsoft.com/office/drawing/2014/main" id="{F477A6E8-4C05-4A7E-8DFC-D8B342D08DD1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7" name="Szövegdoboz 60">
            <a:extLst>
              <a:ext uri="{FF2B5EF4-FFF2-40B4-BE49-F238E27FC236}">
                <a16:creationId xmlns:a16="http://schemas.microsoft.com/office/drawing/2014/main" id="{AD98D439-2B3B-4C0F-B616-B7A8AB0ECB9C}"/>
              </a:ext>
            </a:extLst>
          </p:cNvPr>
          <p:cNvSpPr txBox="1"/>
          <p:nvPr/>
        </p:nvSpPr>
        <p:spPr>
          <a:xfrm>
            <a:off x="4983714" y="5551292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100 %</a:t>
            </a:r>
          </a:p>
        </p:txBody>
      </p:sp>
      <p:pic>
        <p:nvPicPr>
          <p:cNvPr id="58" name="Kép 61">
            <a:extLst>
              <a:ext uri="{FF2B5EF4-FFF2-40B4-BE49-F238E27FC236}">
                <a16:creationId xmlns:a16="http://schemas.microsoft.com/office/drawing/2014/main" id="{ECCE9BDB-796C-4A64-93C7-3DD438F39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96" y="5571206"/>
            <a:ext cx="213541" cy="213541"/>
          </a:xfrm>
          <a:prstGeom prst="rect">
            <a:avLst/>
          </a:prstGeom>
        </p:spPr>
      </p:pic>
      <p:grpSp>
        <p:nvGrpSpPr>
          <p:cNvPr id="59" name="Csoportba foglalás 62">
            <a:extLst>
              <a:ext uri="{FF2B5EF4-FFF2-40B4-BE49-F238E27FC236}">
                <a16:creationId xmlns:a16="http://schemas.microsoft.com/office/drawing/2014/main" id="{7F644520-ECC4-425B-9115-75F51D09274D}"/>
              </a:ext>
            </a:extLst>
          </p:cNvPr>
          <p:cNvGrpSpPr/>
          <p:nvPr/>
        </p:nvGrpSpPr>
        <p:grpSpPr>
          <a:xfrm>
            <a:off x="4820076" y="6168295"/>
            <a:ext cx="629076" cy="240638"/>
            <a:chOff x="4810255" y="7413763"/>
            <a:chExt cx="629076" cy="240638"/>
          </a:xfrm>
        </p:grpSpPr>
        <p:sp>
          <p:nvSpPr>
            <p:cNvPr id="60" name="Folyamatábra: Befejezés 63">
              <a:extLst>
                <a:ext uri="{FF2B5EF4-FFF2-40B4-BE49-F238E27FC236}">
                  <a16:creationId xmlns:a16="http://schemas.microsoft.com/office/drawing/2014/main" id="{B63433F8-F63C-4A84-9AE3-9098556BC598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" name="Folyamatábra: Bekötés 64">
              <a:extLst>
                <a:ext uri="{FF2B5EF4-FFF2-40B4-BE49-F238E27FC236}">
                  <a16:creationId xmlns:a16="http://schemas.microsoft.com/office/drawing/2014/main" id="{19D99395-B2D2-4874-903F-8E89CFE8C12B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2" name="Kép 65">
            <a:extLst>
              <a:ext uri="{FF2B5EF4-FFF2-40B4-BE49-F238E27FC236}">
                <a16:creationId xmlns:a16="http://schemas.microsoft.com/office/drawing/2014/main" id="{0EDB5523-9ED4-47AF-8384-76E59178F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8" y="6182762"/>
            <a:ext cx="213541" cy="213541"/>
          </a:xfrm>
          <a:prstGeom prst="rect">
            <a:avLst/>
          </a:prstGeom>
        </p:spPr>
      </p:pic>
      <p:sp>
        <p:nvSpPr>
          <p:cNvPr id="64" name="Szövegdoboz 70">
            <a:extLst>
              <a:ext uri="{FF2B5EF4-FFF2-40B4-BE49-F238E27FC236}">
                <a16:creationId xmlns:a16="http://schemas.microsoft.com/office/drawing/2014/main" id="{385B1FD0-2823-4697-B90A-BDDA583D0560}"/>
              </a:ext>
            </a:extLst>
          </p:cNvPr>
          <p:cNvSpPr txBox="1"/>
          <p:nvPr/>
        </p:nvSpPr>
        <p:spPr>
          <a:xfrm>
            <a:off x="5030394" y="616550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80 %</a:t>
            </a:r>
          </a:p>
        </p:txBody>
      </p:sp>
      <p:sp>
        <p:nvSpPr>
          <p:cNvPr id="66" name="Téglalap 19">
            <a:extLst>
              <a:ext uri="{FF2B5EF4-FFF2-40B4-BE49-F238E27FC236}">
                <a16:creationId xmlns:a16="http://schemas.microsoft.com/office/drawing/2014/main" id="{0254B551-A60D-4912-BC45-C7783448DDC2}"/>
              </a:ext>
            </a:extLst>
          </p:cNvPr>
          <p:cNvSpPr/>
          <p:nvPr/>
        </p:nvSpPr>
        <p:spPr>
          <a:xfrm>
            <a:off x="1253737" y="7250478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 anchorCtr="0"/>
          <a:lstStyle/>
          <a:p>
            <a:pPr algn="just"/>
            <a:r>
              <a:rPr lang="es-ES" sz="1000" dirty="0">
                <a:solidFill>
                  <a:schemeClr val="bg1"/>
                </a:solidFill>
              </a:rPr>
              <a:t>41. MIVEL VAN PROBLÉMA A KÖRNYÉKEN?</a:t>
            </a:r>
            <a:endParaRPr lang="hu-HU" sz="1000" dirty="0"/>
          </a:p>
        </p:txBody>
      </p:sp>
      <p:grpSp>
        <p:nvGrpSpPr>
          <p:cNvPr id="70" name="Csoportba foglalás 48">
            <a:extLst>
              <a:ext uri="{FF2B5EF4-FFF2-40B4-BE49-F238E27FC236}">
                <a16:creationId xmlns:a16="http://schemas.microsoft.com/office/drawing/2014/main" id="{9008DBE2-13C8-46C0-8FD8-4122CF1C6CBE}"/>
              </a:ext>
            </a:extLst>
          </p:cNvPr>
          <p:cNvGrpSpPr/>
          <p:nvPr/>
        </p:nvGrpSpPr>
        <p:grpSpPr>
          <a:xfrm>
            <a:off x="4800921" y="7392865"/>
            <a:ext cx="629076" cy="240638"/>
            <a:chOff x="4810255" y="7413763"/>
            <a:chExt cx="629076" cy="240638"/>
          </a:xfrm>
        </p:grpSpPr>
        <p:sp>
          <p:nvSpPr>
            <p:cNvPr id="71" name="Folyamatábra: Befejezés 49">
              <a:extLst>
                <a:ext uri="{FF2B5EF4-FFF2-40B4-BE49-F238E27FC236}">
                  <a16:creationId xmlns:a16="http://schemas.microsoft.com/office/drawing/2014/main" id="{8018AF60-2F8E-4275-8047-3265648668A2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Folyamatábra: Bekötés 50">
              <a:extLst>
                <a:ext uri="{FF2B5EF4-FFF2-40B4-BE49-F238E27FC236}">
                  <a16:creationId xmlns:a16="http://schemas.microsoft.com/office/drawing/2014/main" id="{2343C031-B4C9-45D0-840B-514F6DC72A8C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4" name="Kép 69">
            <a:extLst>
              <a:ext uri="{FF2B5EF4-FFF2-40B4-BE49-F238E27FC236}">
                <a16:creationId xmlns:a16="http://schemas.microsoft.com/office/drawing/2014/main" id="{BD610244-473E-4A3F-8C3F-EE08B489C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7406616"/>
            <a:ext cx="213541" cy="213541"/>
          </a:xfrm>
          <a:prstGeom prst="rect">
            <a:avLst/>
          </a:prstGeom>
        </p:spPr>
      </p:pic>
      <p:sp>
        <p:nvSpPr>
          <p:cNvPr id="76" name="Szövegdoboz 71">
            <a:extLst>
              <a:ext uri="{FF2B5EF4-FFF2-40B4-BE49-F238E27FC236}">
                <a16:creationId xmlns:a16="http://schemas.microsoft.com/office/drawing/2014/main" id="{19AE4DE7-65EF-4ABE-A7F8-2C2532903630}"/>
              </a:ext>
            </a:extLst>
          </p:cNvPr>
          <p:cNvSpPr txBox="1"/>
          <p:nvPr/>
        </p:nvSpPr>
        <p:spPr>
          <a:xfrm>
            <a:off x="5027932" y="738859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96 %</a:t>
            </a:r>
          </a:p>
        </p:txBody>
      </p:sp>
      <p:sp>
        <p:nvSpPr>
          <p:cNvPr id="83" name="Téglalap 15">
            <a:extLst>
              <a:ext uri="{FF2B5EF4-FFF2-40B4-BE49-F238E27FC236}">
                <a16:creationId xmlns:a16="http://schemas.microsoft.com/office/drawing/2014/main" id="{A26EB511-C171-459E-9464-76C3E524DF60}"/>
              </a:ext>
            </a:extLst>
          </p:cNvPr>
          <p:cNvSpPr/>
          <p:nvPr/>
        </p:nvSpPr>
        <p:spPr>
          <a:xfrm>
            <a:off x="1265793" y="6664626"/>
            <a:ext cx="4335292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b"/>
          <a:lstStyle/>
          <a:p>
            <a:r>
              <a:rPr lang="hu-HU" sz="1000" dirty="0">
                <a:solidFill>
                  <a:schemeClr val="bg1"/>
                </a:solidFill>
              </a:rPr>
              <a:t>39. MENNYIT KELL UTAZZAK? GYERMEKNEVELÉSI HELYSZÍNEK </a:t>
            </a:r>
          </a:p>
          <a:p>
            <a:r>
              <a:rPr lang="hu-HU" sz="1000" dirty="0">
                <a:solidFill>
                  <a:schemeClr val="bg1"/>
                </a:solidFill>
              </a:rPr>
              <a:t>ELÉRÉSI IDEJE</a:t>
            </a:r>
          </a:p>
        </p:txBody>
      </p:sp>
      <p:grpSp>
        <p:nvGrpSpPr>
          <p:cNvPr id="51" name="Csoportba foglalás 48">
            <a:extLst>
              <a:ext uri="{FF2B5EF4-FFF2-40B4-BE49-F238E27FC236}">
                <a16:creationId xmlns:a16="http://schemas.microsoft.com/office/drawing/2014/main" id="{9008DBE2-13C8-46C0-8FD8-4122CF1C6CBE}"/>
              </a:ext>
            </a:extLst>
          </p:cNvPr>
          <p:cNvGrpSpPr/>
          <p:nvPr/>
        </p:nvGrpSpPr>
        <p:grpSpPr>
          <a:xfrm>
            <a:off x="4800921" y="6798505"/>
            <a:ext cx="629076" cy="240638"/>
            <a:chOff x="4810255" y="7413763"/>
            <a:chExt cx="629076" cy="240638"/>
          </a:xfrm>
        </p:grpSpPr>
        <p:sp>
          <p:nvSpPr>
            <p:cNvPr id="52" name="Folyamatábra: Befejezés 49">
              <a:extLst>
                <a:ext uri="{FF2B5EF4-FFF2-40B4-BE49-F238E27FC236}">
                  <a16:creationId xmlns:a16="http://schemas.microsoft.com/office/drawing/2014/main" id="{8018AF60-2F8E-4275-8047-3265648668A2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Folyamatábra: Bekötés 50">
              <a:extLst>
                <a:ext uri="{FF2B5EF4-FFF2-40B4-BE49-F238E27FC236}">
                  <a16:creationId xmlns:a16="http://schemas.microsoft.com/office/drawing/2014/main" id="{2343C031-B4C9-45D0-840B-514F6DC72A8C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3" name="Kép 69">
            <a:extLst>
              <a:ext uri="{FF2B5EF4-FFF2-40B4-BE49-F238E27FC236}">
                <a16:creationId xmlns:a16="http://schemas.microsoft.com/office/drawing/2014/main" id="{BD610244-473E-4A3F-8C3F-EE08B489C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6812256"/>
            <a:ext cx="213541" cy="213541"/>
          </a:xfrm>
          <a:prstGeom prst="rect">
            <a:avLst/>
          </a:prstGeom>
        </p:spPr>
      </p:pic>
      <p:sp>
        <p:nvSpPr>
          <p:cNvPr id="65" name="Szövegdoboz 71">
            <a:extLst>
              <a:ext uri="{FF2B5EF4-FFF2-40B4-BE49-F238E27FC236}">
                <a16:creationId xmlns:a16="http://schemas.microsoft.com/office/drawing/2014/main" id="{19AE4DE7-65EF-4ABE-A7F8-2C2532903630}"/>
              </a:ext>
            </a:extLst>
          </p:cNvPr>
          <p:cNvSpPr txBox="1"/>
          <p:nvPr/>
        </p:nvSpPr>
        <p:spPr>
          <a:xfrm>
            <a:off x="5019112" y="6794233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78 %</a:t>
            </a:r>
          </a:p>
        </p:txBody>
      </p:sp>
      <p:sp>
        <p:nvSpPr>
          <p:cNvPr id="85" name="Téglalap 19">
            <a:extLst>
              <a:ext uri="{FF2B5EF4-FFF2-40B4-BE49-F238E27FC236}">
                <a16:creationId xmlns:a16="http://schemas.microsoft.com/office/drawing/2014/main" id="{0254B551-A60D-4912-BC45-C7783448DDC2}"/>
              </a:ext>
            </a:extLst>
          </p:cNvPr>
          <p:cNvSpPr/>
          <p:nvPr/>
        </p:nvSpPr>
        <p:spPr>
          <a:xfrm>
            <a:off x="1259765" y="7867698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just"/>
            <a:r>
              <a:rPr lang="hu-HU" sz="1000" dirty="0">
                <a:solidFill>
                  <a:schemeClr val="bg1"/>
                </a:solidFill>
              </a:rPr>
              <a:t>203. MILYEN JELLEGŰ TEVÉKENYSÉGEK ÉRHETŐEK EL</a:t>
            </a:r>
          </a:p>
          <a:p>
            <a:pPr algn="just"/>
            <a:r>
              <a:rPr lang="hu-HU" sz="1000" dirty="0">
                <a:solidFill>
                  <a:schemeClr val="bg1"/>
                </a:solidFill>
              </a:rPr>
              <a:t> A KÖRNYÉKEN?</a:t>
            </a:r>
            <a:endParaRPr lang="hu-HU" sz="1000" dirty="0"/>
          </a:p>
        </p:txBody>
      </p:sp>
      <p:sp>
        <p:nvSpPr>
          <p:cNvPr id="86" name="Téglalap 20">
            <a:extLst>
              <a:ext uri="{FF2B5EF4-FFF2-40B4-BE49-F238E27FC236}">
                <a16:creationId xmlns:a16="http://schemas.microsoft.com/office/drawing/2014/main" id="{CE9EAF05-A5C9-46DF-AF3D-4DBC18F5776F}"/>
              </a:ext>
            </a:extLst>
          </p:cNvPr>
          <p:cNvSpPr/>
          <p:nvPr/>
        </p:nvSpPr>
        <p:spPr>
          <a:xfrm>
            <a:off x="1259765" y="8472902"/>
            <a:ext cx="4347347" cy="505434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just"/>
            <a:r>
              <a:rPr lang="es-ES" sz="1000" dirty="0">
                <a:solidFill>
                  <a:schemeClr val="bg1"/>
                </a:solidFill>
              </a:rPr>
              <a:t>207. MI ÉRHETŐ EL AZ UTCÁBAN? TÁVOLSÁGOK ELLENŐRZÉSE</a:t>
            </a:r>
            <a:endParaRPr lang="hu-HU" sz="1000" dirty="0"/>
          </a:p>
        </p:txBody>
      </p:sp>
      <p:grpSp>
        <p:nvGrpSpPr>
          <p:cNvPr id="98" name="Csoportba foglalás 117">
            <a:extLst>
              <a:ext uri="{FF2B5EF4-FFF2-40B4-BE49-F238E27FC236}">
                <a16:creationId xmlns:a16="http://schemas.microsoft.com/office/drawing/2014/main" id="{2D333B8A-AFD7-4375-B117-BB2028F18EB9}"/>
              </a:ext>
            </a:extLst>
          </p:cNvPr>
          <p:cNvGrpSpPr/>
          <p:nvPr/>
        </p:nvGrpSpPr>
        <p:grpSpPr>
          <a:xfrm>
            <a:off x="4812959" y="8000096"/>
            <a:ext cx="629076" cy="240638"/>
            <a:chOff x="4810255" y="7413763"/>
            <a:chExt cx="629076" cy="240638"/>
          </a:xfrm>
        </p:grpSpPr>
        <p:grpSp>
          <p:nvGrpSpPr>
            <p:cNvPr id="99" name="Csoportba foglalás 118">
              <a:extLst>
                <a:ext uri="{FF2B5EF4-FFF2-40B4-BE49-F238E27FC236}">
                  <a16:creationId xmlns:a16="http://schemas.microsoft.com/office/drawing/2014/main" id="{C72E2B07-5D97-410E-B29C-6F6C74C0A900}"/>
                </a:ext>
              </a:extLst>
            </p:cNvPr>
            <p:cNvGrpSpPr/>
            <p:nvPr/>
          </p:nvGrpSpPr>
          <p:grpSpPr>
            <a:xfrm>
              <a:off x="4810255" y="7413763"/>
              <a:ext cx="629076" cy="240638"/>
              <a:chOff x="4810255" y="7413763"/>
              <a:chExt cx="629076" cy="240638"/>
            </a:xfrm>
          </p:grpSpPr>
          <p:sp>
            <p:nvSpPr>
              <p:cNvPr id="101" name="Folyamatábra: Befejezés 120">
                <a:extLst>
                  <a:ext uri="{FF2B5EF4-FFF2-40B4-BE49-F238E27FC236}">
                    <a16:creationId xmlns:a16="http://schemas.microsoft.com/office/drawing/2014/main" id="{346047DC-7C2E-4079-95EF-F41394CF9A0D}"/>
                  </a:ext>
                </a:extLst>
              </p:cNvPr>
              <p:cNvSpPr/>
              <p:nvPr/>
            </p:nvSpPr>
            <p:spPr>
              <a:xfrm>
                <a:off x="4810255" y="7413763"/>
                <a:ext cx="629076" cy="240638"/>
              </a:xfrm>
              <a:prstGeom prst="flowChartTerminator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2" name="Folyamatábra: Bekötés 121">
                <a:extLst>
                  <a:ext uri="{FF2B5EF4-FFF2-40B4-BE49-F238E27FC236}">
                    <a16:creationId xmlns:a16="http://schemas.microsoft.com/office/drawing/2014/main" id="{7A29A053-15B8-4440-8369-7D41E5F85591}"/>
                  </a:ext>
                </a:extLst>
              </p:cNvPr>
              <p:cNvSpPr/>
              <p:nvPr/>
            </p:nvSpPr>
            <p:spPr>
              <a:xfrm>
                <a:off x="4850698" y="7444858"/>
                <a:ext cx="179696" cy="179696"/>
              </a:xfrm>
              <a:prstGeom prst="flowChartConnector">
                <a:avLst/>
              </a:prstGeom>
              <a:solidFill>
                <a:srgbClr val="FFE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100" name="Kép 119">
              <a:extLst>
                <a:ext uri="{FF2B5EF4-FFF2-40B4-BE49-F238E27FC236}">
                  <a16:creationId xmlns:a16="http://schemas.microsoft.com/office/drawing/2014/main" id="{3D4BA2CE-3166-429B-B112-90AD94977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776" y="7431856"/>
              <a:ext cx="213541" cy="213541"/>
            </a:xfrm>
            <a:prstGeom prst="rect">
              <a:avLst/>
            </a:prstGeom>
          </p:spPr>
        </p:pic>
      </p:grpSp>
      <p:sp>
        <p:nvSpPr>
          <p:cNvPr id="103" name="Szövegdoboz 122">
            <a:extLst>
              <a:ext uri="{FF2B5EF4-FFF2-40B4-BE49-F238E27FC236}">
                <a16:creationId xmlns:a16="http://schemas.microsoft.com/office/drawing/2014/main" id="{BD3D89E0-418E-44D5-8DA4-330B249D9BAD}"/>
              </a:ext>
            </a:extLst>
          </p:cNvPr>
          <p:cNvSpPr txBox="1"/>
          <p:nvPr/>
        </p:nvSpPr>
        <p:spPr>
          <a:xfrm>
            <a:off x="5019112" y="7998180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70 %</a:t>
            </a:r>
          </a:p>
        </p:txBody>
      </p:sp>
      <p:grpSp>
        <p:nvGrpSpPr>
          <p:cNvPr id="104" name="Csoportba foglalás 48">
            <a:extLst>
              <a:ext uri="{FF2B5EF4-FFF2-40B4-BE49-F238E27FC236}">
                <a16:creationId xmlns:a16="http://schemas.microsoft.com/office/drawing/2014/main" id="{9008DBE2-13C8-46C0-8FD8-4122CF1C6CBE}"/>
              </a:ext>
            </a:extLst>
          </p:cNvPr>
          <p:cNvGrpSpPr/>
          <p:nvPr/>
        </p:nvGrpSpPr>
        <p:grpSpPr>
          <a:xfrm>
            <a:off x="4776320" y="8606780"/>
            <a:ext cx="629076" cy="240638"/>
            <a:chOff x="4810255" y="7413763"/>
            <a:chExt cx="629076" cy="240638"/>
          </a:xfrm>
        </p:grpSpPr>
        <p:sp>
          <p:nvSpPr>
            <p:cNvPr id="105" name="Folyamatábra: Befejezés 49">
              <a:extLst>
                <a:ext uri="{FF2B5EF4-FFF2-40B4-BE49-F238E27FC236}">
                  <a16:creationId xmlns:a16="http://schemas.microsoft.com/office/drawing/2014/main" id="{8018AF60-2F8E-4275-8047-3265648668A2}"/>
                </a:ext>
              </a:extLst>
            </p:cNvPr>
            <p:cNvSpPr/>
            <p:nvPr/>
          </p:nvSpPr>
          <p:spPr>
            <a:xfrm>
              <a:off x="4810255" y="7413763"/>
              <a:ext cx="629076" cy="240638"/>
            </a:xfrm>
            <a:prstGeom prst="flowChartTerminator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0" name="Folyamatábra: Bekötés 50">
              <a:extLst>
                <a:ext uri="{FF2B5EF4-FFF2-40B4-BE49-F238E27FC236}">
                  <a16:creationId xmlns:a16="http://schemas.microsoft.com/office/drawing/2014/main" id="{2343C031-B4C9-45D0-840B-514F6DC72A8C}"/>
                </a:ext>
              </a:extLst>
            </p:cNvPr>
            <p:cNvSpPr/>
            <p:nvPr/>
          </p:nvSpPr>
          <p:spPr>
            <a:xfrm>
              <a:off x="4850698" y="7444858"/>
              <a:ext cx="179696" cy="179696"/>
            </a:xfrm>
            <a:prstGeom prst="flowChartConnector">
              <a:avLst/>
            </a:prstGeom>
            <a:solidFill>
              <a:srgbClr val="06B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31" name="Kép 69">
            <a:extLst>
              <a:ext uri="{FF2B5EF4-FFF2-40B4-BE49-F238E27FC236}">
                <a16:creationId xmlns:a16="http://schemas.microsoft.com/office/drawing/2014/main" id="{BD610244-473E-4A3F-8C3F-EE08B489C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70" y="8620531"/>
            <a:ext cx="213541" cy="213541"/>
          </a:xfrm>
          <a:prstGeom prst="rect">
            <a:avLst/>
          </a:prstGeom>
        </p:spPr>
      </p:pic>
      <p:sp>
        <p:nvSpPr>
          <p:cNvPr id="132" name="Szövegdoboz 71">
            <a:extLst>
              <a:ext uri="{FF2B5EF4-FFF2-40B4-BE49-F238E27FC236}">
                <a16:creationId xmlns:a16="http://schemas.microsoft.com/office/drawing/2014/main" id="{19AE4DE7-65EF-4ABE-A7F8-2C2532903630}"/>
              </a:ext>
            </a:extLst>
          </p:cNvPr>
          <p:cNvSpPr txBox="1"/>
          <p:nvPr/>
        </p:nvSpPr>
        <p:spPr>
          <a:xfrm>
            <a:off x="4994511" y="8602508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88 %</a:t>
            </a:r>
          </a:p>
        </p:txBody>
      </p:sp>
    </p:spTree>
    <p:extLst>
      <p:ext uri="{BB962C8B-B14F-4D97-AF65-F5344CB8AC3E}">
        <p14:creationId xmlns:p14="http://schemas.microsoft.com/office/powerpoint/2010/main" val="2753151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3097</TotalTime>
  <Words>543</Words>
  <Application>Microsoft Office PowerPoint</Application>
  <PresentationFormat>Szélesvásznú</PresentationFormat>
  <Paragraphs>101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Franklin Gothic Heavy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László Vidos</dc:creator>
  <cp:lastModifiedBy>Roland Nemes</cp:lastModifiedBy>
  <cp:revision>114</cp:revision>
  <dcterms:created xsi:type="dcterms:W3CDTF">2021-11-19T06:48:40Z</dcterms:created>
  <dcterms:modified xsi:type="dcterms:W3CDTF">2022-01-07T17:30:56Z</dcterms:modified>
</cp:coreProperties>
</file>